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9" r:id="rId6"/>
    <p:sldId id="263" r:id="rId7"/>
    <p:sldId id="266" r:id="rId8"/>
    <p:sldId id="2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9" d="100"/>
          <a:sy n="89" d="100"/>
        </p:scale>
        <p:origin x="41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1B606D-08B6-4E8C-BF09-D391009722A7}"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163D3-DAD9-4300-95D9-803CAECFC309}" type="slidenum">
              <a:rPr lang="en-US" smtClean="0"/>
              <a:t>‹#›</a:t>
            </a:fld>
            <a:endParaRPr lang="en-US"/>
          </a:p>
        </p:txBody>
      </p:sp>
    </p:spTree>
    <p:extLst>
      <p:ext uri="{BB962C8B-B14F-4D97-AF65-F5344CB8AC3E}">
        <p14:creationId xmlns:p14="http://schemas.microsoft.com/office/powerpoint/2010/main" val="2902861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B606D-08B6-4E8C-BF09-D391009722A7}"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163D3-DAD9-4300-95D9-803CAECFC309}" type="slidenum">
              <a:rPr lang="en-US" smtClean="0"/>
              <a:t>‹#›</a:t>
            </a:fld>
            <a:endParaRPr lang="en-US"/>
          </a:p>
        </p:txBody>
      </p:sp>
    </p:spTree>
    <p:extLst>
      <p:ext uri="{BB962C8B-B14F-4D97-AF65-F5344CB8AC3E}">
        <p14:creationId xmlns:p14="http://schemas.microsoft.com/office/powerpoint/2010/main" val="3646806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B606D-08B6-4E8C-BF09-D391009722A7}"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163D3-DAD9-4300-95D9-803CAECFC309}" type="slidenum">
              <a:rPr lang="en-US" smtClean="0"/>
              <a:t>‹#›</a:t>
            </a:fld>
            <a:endParaRPr lang="en-US"/>
          </a:p>
        </p:txBody>
      </p:sp>
    </p:spTree>
    <p:extLst>
      <p:ext uri="{BB962C8B-B14F-4D97-AF65-F5344CB8AC3E}">
        <p14:creationId xmlns:p14="http://schemas.microsoft.com/office/powerpoint/2010/main" val="216997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B606D-08B6-4E8C-BF09-D391009722A7}"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163D3-DAD9-4300-95D9-803CAECFC309}" type="slidenum">
              <a:rPr lang="en-US" smtClean="0"/>
              <a:t>‹#›</a:t>
            </a:fld>
            <a:endParaRPr lang="en-US"/>
          </a:p>
        </p:txBody>
      </p:sp>
    </p:spTree>
    <p:extLst>
      <p:ext uri="{BB962C8B-B14F-4D97-AF65-F5344CB8AC3E}">
        <p14:creationId xmlns:p14="http://schemas.microsoft.com/office/powerpoint/2010/main" val="1383561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1B606D-08B6-4E8C-BF09-D391009722A7}"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163D3-DAD9-4300-95D9-803CAECFC309}" type="slidenum">
              <a:rPr lang="en-US" smtClean="0"/>
              <a:t>‹#›</a:t>
            </a:fld>
            <a:endParaRPr lang="en-US"/>
          </a:p>
        </p:txBody>
      </p:sp>
    </p:spTree>
    <p:extLst>
      <p:ext uri="{BB962C8B-B14F-4D97-AF65-F5344CB8AC3E}">
        <p14:creationId xmlns:p14="http://schemas.microsoft.com/office/powerpoint/2010/main" val="152676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1B606D-08B6-4E8C-BF09-D391009722A7}"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163D3-DAD9-4300-95D9-803CAECFC309}" type="slidenum">
              <a:rPr lang="en-US" smtClean="0"/>
              <a:t>‹#›</a:t>
            </a:fld>
            <a:endParaRPr lang="en-US"/>
          </a:p>
        </p:txBody>
      </p:sp>
    </p:spTree>
    <p:extLst>
      <p:ext uri="{BB962C8B-B14F-4D97-AF65-F5344CB8AC3E}">
        <p14:creationId xmlns:p14="http://schemas.microsoft.com/office/powerpoint/2010/main" val="1145579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1B606D-08B6-4E8C-BF09-D391009722A7}" type="datetimeFigureOut">
              <a:rPr lang="en-US" smtClean="0"/>
              <a:t>10/1/2020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0163D3-DAD9-4300-95D9-803CAECFC309}" type="slidenum">
              <a:rPr lang="en-US" smtClean="0"/>
              <a:t>‹#›</a:t>
            </a:fld>
            <a:endParaRPr lang="en-US"/>
          </a:p>
        </p:txBody>
      </p:sp>
    </p:spTree>
    <p:extLst>
      <p:ext uri="{BB962C8B-B14F-4D97-AF65-F5344CB8AC3E}">
        <p14:creationId xmlns:p14="http://schemas.microsoft.com/office/powerpoint/2010/main" val="262536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1B606D-08B6-4E8C-BF09-D391009722A7}" type="datetimeFigureOut">
              <a:rPr lang="en-US" smtClean="0"/>
              <a:t>10/1/2020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0163D3-DAD9-4300-95D9-803CAECFC309}" type="slidenum">
              <a:rPr lang="en-US" smtClean="0"/>
              <a:t>‹#›</a:t>
            </a:fld>
            <a:endParaRPr lang="en-US"/>
          </a:p>
        </p:txBody>
      </p:sp>
    </p:spTree>
    <p:extLst>
      <p:ext uri="{BB962C8B-B14F-4D97-AF65-F5344CB8AC3E}">
        <p14:creationId xmlns:p14="http://schemas.microsoft.com/office/powerpoint/2010/main" val="90126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B606D-08B6-4E8C-BF09-D391009722A7}" type="datetimeFigureOut">
              <a:rPr lang="en-US" smtClean="0"/>
              <a:t>10/1/2020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0163D3-DAD9-4300-95D9-803CAECFC309}" type="slidenum">
              <a:rPr lang="en-US" smtClean="0"/>
              <a:t>‹#›</a:t>
            </a:fld>
            <a:endParaRPr lang="en-US"/>
          </a:p>
        </p:txBody>
      </p:sp>
    </p:spTree>
    <p:extLst>
      <p:ext uri="{BB962C8B-B14F-4D97-AF65-F5344CB8AC3E}">
        <p14:creationId xmlns:p14="http://schemas.microsoft.com/office/powerpoint/2010/main" val="1978866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B606D-08B6-4E8C-BF09-D391009722A7}"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163D3-DAD9-4300-95D9-803CAECFC309}" type="slidenum">
              <a:rPr lang="en-US" smtClean="0"/>
              <a:t>‹#›</a:t>
            </a:fld>
            <a:endParaRPr lang="en-US"/>
          </a:p>
        </p:txBody>
      </p:sp>
    </p:spTree>
    <p:extLst>
      <p:ext uri="{BB962C8B-B14F-4D97-AF65-F5344CB8AC3E}">
        <p14:creationId xmlns:p14="http://schemas.microsoft.com/office/powerpoint/2010/main" val="172262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B606D-08B6-4E8C-BF09-D391009722A7}"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163D3-DAD9-4300-95D9-803CAECFC309}" type="slidenum">
              <a:rPr lang="en-US" smtClean="0"/>
              <a:t>‹#›</a:t>
            </a:fld>
            <a:endParaRPr lang="en-US"/>
          </a:p>
        </p:txBody>
      </p:sp>
    </p:spTree>
    <p:extLst>
      <p:ext uri="{BB962C8B-B14F-4D97-AF65-F5344CB8AC3E}">
        <p14:creationId xmlns:p14="http://schemas.microsoft.com/office/powerpoint/2010/main" val="1278820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606D-08B6-4E8C-BF09-D391009722A7}" type="datetimeFigureOut">
              <a:rPr lang="en-US" smtClean="0"/>
              <a:t>10/1/2020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163D3-DAD9-4300-95D9-803CAECFC309}" type="slidenum">
              <a:rPr lang="en-US" smtClean="0"/>
              <a:t>‹#›</a:t>
            </a:fld>
            <a:endParaRPr lang="en-US"/>
          </a:p>
        </p:txBody>
      </p:sp>
    </p:spTree>
    <p:extLst>
      <p:ext uri="{BB962C8B-B14F-4D97-AF65-F5344CB8AC3E}">
        <p14:creationId xmlns:p14="http://schemas.microsoft.com/office/powerpoint/2010/main" val="365194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ngwa.org/advance-your-career/groundwater-industry-careers"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awaterjobs.org/career/wastewater-treatment/"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environmentalscience.org/career/wastewater-treatment-operato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9205" y="0"/>
            <a:ext cx="4078224" cy="6858000"/>
          </a:xfrm>
          <a:prstGeom prst="rect">
            <a:avLst/>
          </a:prstGeom>
          <a:blipFill dpi="0" rotWithShape="1">
            <a:blip r:embed="rId2">
              <a:alphaModFix amt="7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109304" y="2657476"/>
            <a:ext cx="7786689" cy="1015663"/>
          </a:xfrm>
          <a:prstGeom prst="rect">
            <a:avLst/>
          </a:prstGeom>
          <a:noFill/>
        </p:spPr>
        <p:txBody>
          <a:bodyPr wrap="square" rtlCol="0">
            <a:spAutoFit/>
          </a:bodyPr>
          <a:lstStyle/>
          <a:p>
            <a:r>
              <a:rPr lang="en-US" sz="6000" dirty="0" smtClean="0">
                <a:latin typeface="Arial" panose="020B0604020202020204" pitchFamily="34" charset="0"/>
                <a:cs typeface="Arial" panose="020B0604020202020204" pitchFamily="34" charset="0"/>
              </a:rPr>
              <a:t>Careers in Water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9913" y="326558"/>
            <a:ext cx="3806080" cy="1585695"/>
          </a:xfrm>
          <a:prstGeom prst="rect">
            <a:avLst/>
          </a:prstGeom>
        </p:spPr>
      </p:pic>
    </p:spTree>
    <p:extLst>
      <p:ext uri="{BB962C8B-B14F-4D97-AF65-F5344CB8AC3E}">
        <p14:creationId xmlns:p14="http://schemas.microsoft.com/office/powerpoint/2010/main" val="2105893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7900"/>
          </a:xfrm>
        </p:spPr>
        <p:txBody>
          <a:bodyPr>
            <a:normAutofit/>
          </a:bodyPr>
          <a:lstStyle/>
          <a:p>
            <a:pPr algn="ctr"/>
            <a:r>
              <a:rPr lang="en-US" sz="4000" dirty="0" smtClean="0">
                <a:latin typeface="Arial" panose="020B0604020202020204" pitchFamily="34" charset="0"/>
                <a:cs typeface="Arial" panose="020B0604020202020204" pitchFamily="34" charset="0"/>
              </a:rPr>
              <a:t>Careers in Water</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51539" y="1185613"/>
            <a:ext cx="10068464" cy="777915"/>
          </a:xfrm>
        </p:spPr>
        <p:txBody>
          <a:bodyPr>
            <a:normAutofit/>
          </a:bodyPr>
          <a:lstStyle/>
          <a:p>
            <a:pPr marL="0" indent="0" fontAlgn="base">
              <a:buNone/>
            </a:pPr>
            <a:r>
              <a:rPr lang="en-US" sz="1800" dirty="0">
                <a:latin typeface="Arial" panose="020B0604020202020204" pitchFamily="34" charset="0"/>
                <a:cs typeface="Arial" panose="020B0604020202020204" pitchFamily="34" charset="0"/>
              </a:rPr>
              <a:t>Water utilities are responsible for protecting the health and safety of Vermont’s communities and environment. </a:t>
            </a:r>
            <a:endParaRPr lang="en-US" sz="1500" dirty="0" smtClean="0">
              <a:latin typeface="Arial" panose="020B0604020202020204" pitchFamily="34" charset="0"/>
              <a:cs typeface="Arial" panose="020B0604020202020204" pitchFamily="34" charset="0"/>
            </a:endParaRPr>
          </a:p>
          <a:p>
            <a:pPr marL="0" indent="0">
              <a:buNone/>
            </a:pPr>
            <a:endParaRPr lang="en-US" sz="1500" dirty="0">
              <a:latin typeface="Arial" panose="020B0604020202020204" pitchFamily="34" charset="0"/>
              <a:cs typeface="Arial" panose="020B0604020202020204" pitchFamily="34" charset="0"/>
            </a:endParaRPr>
          </a:p>
        </p:txBody>
      </p:sp>
      <p:sp>
        <p:nvSpPr>
          <p:cNvPr id="5" name="TextBox 4"/>
          <p:cNvSpPr txBox="1"/>
          <p:nvPr/>
        </p:nvSpPr>
        <p:spPr>
          <a:xfrm>
            <a:off x="5116379" y="2040058"/>
            <a:ext cx="6860620" cy="2585323"/>
          </a:xfrm>
          <a:prstGeom prst="rect">
            <a:avLst/>
          </a:prstGeom>
          <a:noFill/>
        </p:spPr>
        <p:txBody>
          <a:bodyPr wrap="square" rtlCol="0">
            <a:spAutoFit/>
          </a:bodyPr>
          <a:lstStyle/>
          <a:p>
            <a:pPr fontAlgn="base"/>
            <a:r>
              <a:rPr lang="en-US" dirty="0">
                <a:latin typeface="Arial" panose="020B0604020202020204" pitchFamily="34" charset="0"/>
                <a:cs typeface="Arial" panose="020B0604020202020204" pitchFamily="34" charset="0"/>
              </a:rPr>
              <a:t>Like many industries in Vermont, water utilities are facing a worker shortage. Many operations specialists at drinking water and wastewater treatment plants across the state are approaching retirement age, so there will be many jobs available in the next few years</a:t>
            </a:r>
            <a:r>
              <a:rPr lang="en-US" dirty="0" smtClean="0">
                <a:latin typeface="Arial" panose="020B0604020202020204" pitchFamily="34" charset="0"/>
                <a:cs typeface="Arial" panose="020B0604020202020204" pitchFamily="34" charset="0"/>
              </a:rPr>
              <a:t>.</a:t>
            </a:r>
          </a:p>
          <a:p>
            <a:pPr fontAlgn="base"/>
            <a:endParaRPr lang="en-US" dirty="0">
              <a:latin typeface="Arial" panose="020B0604020202020204" pitchFamily="34" charset="0"/>
              <a:cs typeface="Arial" panose="020B0604020202020204" pitchFamily="34" charset="0"/>
            </a:endParaRPr>
          </a:p>
          <a:p>
            <a:pPr fontAlgn="base"/>
            <a:r>
              <a:rPr lang="en-US" b="1" dirty="0" smtClean="0">
                <a:latin typeface="Arial" panose="020B0604020202020204" pitchFamily="34" charset="0"/>
                <a:cs typeface="Arial" panose="020B0604020202020204" pitchFamily="34" charset="0"/>
              </a:rPr>
              <a:t>Water </a:t>
            </a:r>
            <a:r>
              <a:rPr lang="en-US" b="1" dirty="0">
                <a:latin typeface="Arial" panose="020B0604020202020204" pitchFamily="34" charset="0"/>
                <a:cs typeface="Arial" panose="020B0604020202020204" pitchFamily="34" charset="0"/>
              </a:rPr>
              <a:t>resources is a good field for you if you like to work with your hands, if you like science, if you want to contribute to your community, and if you don’t mind getting dirty</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5650" b="23266"/>
          <a:stretch/>
        </p:blipFill>
        <p:spPr>
          <a:xfrm>
            <a:off x="597159" y="5117783"/>
            <a:ext cx="11602801" cy="1740219"/>
          </a:xfrm>
          <a:prstGeom prst="rect">
            <a:avLst/>
          </a:prstGeom>
        </p:spPr>
      </p:pic>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 y="5117785"/>
            <a:ext cx="1035699" cy="1740215"/>
          </a:xfrm>
          <a:prstGeom prst="rect">
            <a:avLst/>
          </a:prstGeom>
        </p:spPr>
      </p:pic>
      <p:pic>
        <p:nvPicPr>
          <p:cNvPr id="6" name="Picture 5"/>
          <p:cNvPicPr>
            <a:picLocks noChangeAspect="1"/>
          </p:cNvPicPr>
          <p:nvPr/>
        </p:nvPicPr>
        <p:blipFill>
          <a:blip r:embed="rId4"/>
          <a:stretch>
            <a:fillRect/>
          </a:stretch>
        </p:blipFill>
        <p:spPr>
          <a:xfrm>
            <a:off x="838200" y="1880758"/>
            <a:ext cx="3709795" cy="3237025"/>
          </a:xfrm>
          <a:prstGeom prst="rect">
            <a:avLst/>
          </a:prstGeom>
        </p:spPr>
      </p:pic>
      <p:sp>
        <p:nvSpPr>
          <p:cNvPr id="9" name="Rectangle 8"/>
          <p:cNvSpPr/>
          <p:nvPr/>
        </p:nvSpPr>
        <p:spPr>
          <a:xfrm>
            <a:off x="1051539" y="5197994"/>
            <a:ext cx="2826415" cy="246221"/>
          </a:xfrm>
          <a:prstGeom prst="rect">
            <a:avLst/>
          </a:prstGeom>
        </p:spPr>
        <p:txBody>
          <a:bodyPr wrap="none">
            <a:spAutoFit/>
          </a:bodyPr>
          <a:lstStyle/>
          <a:p>
            <a:r>
              <a:rPr lang="en-US" sz="1000" dirty="0" smtClean="0"/>
              <a:t>Image source: https</a:t>
            </a:r>
            <a:r>
              <a:rPr lang="en-US" sz="1000" dirty="0"/>
              <a:t>://vtruralwater.org/education/</a:t>
            </a:r>
          </a:p>
        </p:txBody>
      </p:sp>
    </p:spTree>
    <p:extLst>
      <p:ext uri="{BB962C8B-B14F-4D97-AF65-F5344CB8AC3E}">
        <p14:creationId xmlns:p14="http://schemas.microsoft.com/office/powerpoint/2010/main" val="2014218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4767" y="5267128"/>
            <a:ext cx="802434" cy="1348276"/>
          </a:xfrm>
          <a:prstGeom prst="rect">
            <a:avLst/>
          </a:prstGeom>
        </p:spPr>
      </p:pic>
      <p:sp>
        <p:nvSpPr>
          <p:cNvPr id="3" name="Title 2"/>
          <p:cNvSpPr>
            <a:spLocks noGrp="1"/>
          </p:cNvSpPr>
          <p:nvPr>
            <p:ph type="title"/>
          </p:nvPr>
        </p:nvSpPr>
        <p:spPr>
          <a:xfrm>
            <a:off x="823912" y="351752"/>
            <a:ext cx="10515600" cy="963613"/>
          </a:xfrm>
        </p:spPr>
        <p:txBody>
          <a:bodyPr>
            <a:normAutofit/>
          </a:bodyPr>
          <a:lstStyle/>
          <a:p>
            <a:pPr algn="ctr"/>
            <a:r>
              <a:rPr lang="en-US" dirty="0" smtClean="0">
                <a:latin typeface="Arial" panose="020B0604020202020204" pitchFamily="34" charset="0"/>
                <a:cs typeface="Arial" panose="020B0604020202020204" pitchFamily="34" charset="0"/>
              </a:rPr>
              <a:t>Explore Career Paths in Water</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012008" y="1532197"/>
            <a:ext cx="7072759" cy="5083207"/>
          </a:xfrm>
        </p:spPr>
        <p:txBody>
          <a:bodyPr>
            <a:noAutofit/>
          </a:bodyPr>
          <a:lstStyle/>
          <a:p>
            <a:pPr marL="0" indent="0">
              <a:buNone/>
            </a:pPr>
            <a:r>
              <a:rPr lang="en-US" sz="1500" b="1" dirty="0" smtClean="0">
                <a:latin typeface="Arial" panose="020B0604020202020204" pitchFamily="34" charset="0"/>
                <a:cs typeface="Arial" panose="020B0604020202020204" pitchFamily="34" charset="0"/>
              </a:rPr>
              <a:t>Drinking Water Operators</a:t>
            </a:r>
            <a:r>
              <a:rPr lang="en-US" sz="1500" dirty="0" smtClean="0">
                <a:latin typeface="Arial" panose="020B0604020202020204" pitchFamily="34" charset="0"/>
                <a:cs typeface="Arial" panose="020B0604020202020204" pitchFamily="34" charset="0"/>
              </a:rPr>
              <a:t> perform skilled </a:t>
            </a:r>
            <a:r>
              <a:rPr lang="en-US" sz="1500" dirty="0">
                <a:latin typeface="Arial" panose="020B0604020202020204" pitchFamily="34" charset="0"/>
                <a:cs typeface="Arial" panose="020B0604020202020204" pitchFamily="34" charset="0"/>
              </a:rPr>
              <a:t>tasks in the construction, maintenance, and repair of </a:t>
            </a:r>
            <a:r>
              <a:rPr lang="en-US" sz="1500" dirty="0" smtClean="0">
                <a:latin typeface="Arial" panose="020B0604020202020204" pitchFamily="34" charset="0"/>
                <a:cs typeface="Arial" panose="020B0604020202020204" pitchFamily="34" charset="0"/>
              </a:rPr>
              <a:t>drinking water </a:t>
            </a:r>
            <a:r>
              <a:rPr lang="en-US" sz="1500" dirty="0">
                <a:latin typeface="Arial" panose="020B0604020202020204" pitchFamily="34" charset="0"/>
                <a:cs typeface="Arial" panose="020B0604020202020204" pitchFamily="34" charset="0"/>
              </a:rPr>
              <a:t>system </a:t>
            </a:r>
            <a:r>
              <a:rPr lang="en-US" sz="1500" dirty="0" smtClean="0">
                <a:latin typeface="Arial" panose="020B0604020202020204" pitchFamily="34" charset="0"/>
                <a:cs typeface="Arial" panose="020B0604020202020204" pitchFamily="34" charset="0"/>
              </a:rPr>
              <a:t>facilities. </a:t>
            </a:r>
            <a:r>
              <a:rPr lang="en-US" sz="1500" dirty="0">
                <a:latin typeface="Arial" panose="020B0604020202020204" pitchFamily="34" charset="0"/>
                <a:cs typeface="Arial" panose="020B0604020202020204" pitchFamily="34" charset="0"/>
              </a:rPr>
              <a:t>Operators of drinking water facilities provide safe drinking water to the public. </a:t>
            </a:r>
            <a:endParaRPr lang="en-US" sz="1500" b="1" dirty="0">
              <a:latin typeface="Arial" panose="020B0604020202020204" pitchFamily="34" charset="0"/>
              <a:cs typeface="Arial" panose="020B0604020202020204" pitchFamily="34" charset="0"/>
            </a:endParaRPr>
          </a:p>
          <a:p>
            <a:pPr marL="0" indent="0">
              <a:buNone/>
            </a:pPr>
            <a:endParaRPr lang="en-US" sz="1500" b="1" dirty="0">
              <a:latin typeface="Arial" panose="020B0604020202020204" pitchFamily="34" charset="0"/>
              <a:cs typeface="Arial" panose="020B0604020202020204" pitchFamily="34" charset="0"/>
            </a:endParaRPr>
          </a:p>
          <a:p>
            <a:pPr marL="0" indent="0">
              <a:buNone/>
            </a:pPr>
            <a:r>
              <a:rPr lang="en-US" sz="1500" b="1" dirty="0" smtClean="0">
                <a:latin typeface="Arial" panose="020B0604020202020204" pitchFamily="34" charset="0"/>
                <a:cs typeface="Arial" panose="020B0604020202020204" pitchFamily="34" charset="0"/>
              </a:rPr>
              <a:t>Wastewater Operators </a:t>
            </a:r>
            <a:r>
              <a:rPr lang="en-US" sz="1500" dirty="0">
                <a:latin typeface="Arial" panose="020B0604020202020204" pitchFamily="34" charset="0"/>
                <a:cs typeface="Arial" panose="020B0604020202020204" pitchFamily="34" charset="0"/>
              </a:rPr>
              <a:t>ensure that clean, treated water is released back into the state’s rivers, lakes, and groundwater.</a:t>
            </a:r>
          </a:p>
          <a:p>
            <a:pPr marL="0" indent="0">
              <a:buNone/>
            </a:pPr>
            <a:endParaRPr lang="en-US" sz="1500" b="1" dirty="0" smtClean="0">
              <a:latin typeface="Arial" panose="020B0604020202020204" pitchFamily="34" charset="0"/>
              <a:cs typeface="Arial" panose="020B0604020202020204" pitchFamily="34" charset="0"/>
            </a:endParaRPr>
          </a:p>
          <a:p>
            <a:pPr marL="0" indent="0">
              <a:buNone/>
            </a:pPr>
            <a:r>
              <a:rPr lang="en-US" sz="1500" b="1" dirty="0">
                <a:latin typeface="Arial" panose="020B0604020202020204" pitchFamily="34" charset="0"/>
                <a:cs typeface="Arial" panose="020B0604020202020204" pitchFamily="34" charset="0"/>
              </a:rPr>
              <a:t>Maintenance Workers </a:t>
            </a:r>
            <a:r>
              <a:rPr lang="en-US" sz="1500" dirty="0">
                <a:latin typeface="Arial" panose="020B0604020202020204" pitchFamily="34" charset="0"/>
                <a:cs typeface="Arial" panose="020B0604020202020204" pitchFamily="34" charset="0"/>
              </a:rPr>
              <a:t>install, maintain, and repair water services, valves, mains, meters, and hydrants; operate heavy equipment used in water service work; and perform a variety of skilled maintenance trades work.</a:t>
            </a:r>
          </a:p>
          <a:p>
            <a:pPr marL="0" indent="0">
              <a:buNone/>
            </a:pPr>
            <a:endParaRPr lang="en-US" sz="1500" dirty="0">
              <a:latin typeface="Arial" panose="020B0604020202020204" pitchFamily="34" charset="0"/>
              <a:cs typeface="Arial" panose="020B0604020202020204" pitchFamily="34" charset="0"/>
            </a:endParaRPr>
          </a:p>
          <a:p>
            <a:pPr marL="0" indent="0">
              <a:buNone/>
            </a:pPr>
            <a:r>
              <a:rPr lang="en-US" sz="1500" b="1" dirty="0">
                <a:latin typeface="Arial" panose="020B0604020202020204" pitchFamily="34" charset="0"/>
                <a:cs typeface="Arial" panose="020B0604020202020204" pitchFamily="34" charset="0"/>
              </a:rPr>
              <a:t>Water Engineers </a:t>
            </a:r>
            <a:r>
              <a:rPr lang="en-US" sz="1500" dirty="0">
                <a:latin typeface="Arial" panose="020B0604020202020204" pitchFamily="34" charset="0"/>
                <a:cs typeface="Arial" panose="020B0604020202020204" pitchFamily="34" charset="0"/>
              </a:rPr>
              <a:t>deal with the provision of clean water, disposal of </a:t>
            </a:r>
            <a:r>
              <a:rPr lang="en-US" sz="1500" dirty="0" smtClean="0">
                <a:latin typeface="Arial" panose="020B0604020202020204" pitchFamily="34" charset="0"/>
                <a:cs typeface="Arial" panose="020B0604020202020204" pitchFamily="34" charset="0"/>
              </a:rPr>
              <a:t>wastewater </a:t>
            </a:r>
            <a:r>
              <a:rPr lang="en-US" sz="1500" dirty="0">
                <a:latin typeface="Arial" panose="020B0604020202020204" pitchFamily="34" charset="0"/>
                <a:cs typeface="Arial" panose="020B0604020202020204" pitchFamily="34" charset="0"/>
              </a:rPr>
              <a:t>and sewage, and the prevention of flood damage. Their job involves repairing, maintaining and building structures that control water resources. </a:t>
            </a:r>
          </a:p>
          <a:p>
            <a:pPr marL="0" indent="0">
              <a:buNone/>
            </a:pPr>
            <a:endParaRPr lang="en-US" sz="1500" b="1" dirty="0" smtClean="0">
              <a:latin typeface="Arial" panose="020B0604020202020204" pitchFamily="34" charset="0"/>
              <a:cs typeface="Arial" panose="020B0604020202020204" pitchFamily="34" charset="0"/>
            </a:endParaRPr>
          </a:p>
          <a:p>
            <a:pPr marL="0" indent="0">
              <a:buNone/>
            </a:pPr>
            <a:r>
              <a:rPr lang="en-US" sz="1500" b="1" i="1" dirty="0" smtClean="0">
                <a:latin typeface="Arial" panose="020B0604020202020204" pitchFamily="34" charset="0"/>
                <a:cs typeface="Arial" panose="020B0604020202020204" pitchFamily="34" charset="0"/>
              </a:rPr>
              <a:t>Want to Learn More? </a:t>
            </a:r>
            <a:r>
              <a:rPr lang="en-US" sz="1500" dirty="0">
                <a:latin typeface="Arial" panose="020B0604020202020204" pitchFamily="34" charset="0"/>
                <a:cs typeface="Arial" panose="020B0604020202020204" pitchFamily="34" charset="0"/>
              </a:rPr>
              <a:t>Check out: </a:t>
            </a:r>
            <a:r>
              <a:rPr lang="en-US" sz="1500" dirty="0">
                <a:latin typeface="Arial" panose="020B0604020202020204" pitchFamily="34" charset="0"/>
                <a:cs typeface="Arial" panose="020B0604020202020204" pitchFamily="34" charset="0"/>
                <a:hlinkClick r:id="rId3"/>
              </a:rPr>
              <a:t>https://</a:t>
            </a:r>
            <a:r>
              <a:rPr lang="en-US" sz="1500" dirty="0" smtClean="0">
                <a:latin typeface="Arial" panose="020B0604020202020204" pitchFamily="34" charset="0"/>
                <a:cs typeface="Arial" panose="020B0604020202020204" pitchFamily="34" charset="0"/>
                <a:hlinkClick r:id="rId3"/>
              </a:rPr>
              <a:t>www.ngwa.org/advance-your-career/groundwater-industry-careers</a:t>
            </a:r>
            <a:r>
              <a:rPr lang="en-US" sz="1500" dirty="0" smtClean="0">
                <a:latin typeface="Arial" panose="020B0604020202020204" pitchFamily="34" charset="0"/>
                <a:cs typeface="Arial" panose="020B0604020202020204" pitchFamily="34" charset="0"/>
              </a:rPr>
              <a:t> </a:t>
            </a:r>
          </a:p>
        </p:txBody>
      </p:sp>
      <p:pic>
        <p:nvPicPr>
          <p:cNvPr id="7" name="Picture 6"/>
          <p:cNvPicPr>
            <a:picLocks noChangeAspect="1"/>
          </p:cNvPicPr>
          <p:nvPr/>
        </p:nvPicPr>
        <p:blipFill rotWithShape="1">
          <a:blip r:embed="rId4"/>
          <a:srcRect t="-1" b="-93"/>
          <a:stretch/>
        </p:blipFill>
        <p:spPr>
          <a:xfrm>
            <a:off x="1236684" y="1347609"/>
            <a:ext cx="2071591" cy="4554747"/>
          </a:xfrm>
          <a:prstGeom prst="rect">
            <a:avLst/>
          </a:prstGeom>
        </p:spPr>
      </p:pic>
      <p:sp>
        <p:nvSpPr>
          <p:cNvPr id="6" name="Rectangle 5"/>
          <p:cNvSpPr/>
          <p:nvPr/>
        </p:nvSpPr>
        <p:spPr>
          <a:xfrm>
            <a:off x="844043" y="6006436"/>
            <a:ext cx="2856872" cy="215444"/>
          </a:xfrm>
          <a:prstGeom prst="rect">
            <a:avLst/>
          </a:prstGeom>
        </p:spPr>
        <p:txBody>
          <a:bodyPr wrap="none">
            <a:spAutoFit/>
          </a:bodyPr>
          <a:lstStyle/>
          <a:p>
            <a:r>
              <a:rPr lang="en-US" sz="800" dirty="0" smtClean="0">
                <a:latin typeface="Gotham Bold" pitchFamily="50" charset="0"/>
              </a:rPr>
              <a:t>Image Source: https</a:t>
            </a:r>
            <a:r>
              <a:rPr lang="en-US" sz="800" dirty="0">
                <a:latin typeface="Gotham Bold" pitchFamily="50" charset="0"/>
              </a:rPr>
              <a:t>://</a:t>
            </a:r>
            <a:r>
              <a:rPr lang="en-US" sz="800" dirty="0" smtClean="0">
                <a:latin typeface="Gotham Bold" pitchFamily="50" charset="0"/>
              </a:rPr>
              <a:t>vtruralwater.org/education/</a:t>
            </a:r>
            <a:endParaRPr lang="en-US" sz="800" dirty="0">
              <a:latin typeface="Gotham Bold" pitchFamily="50" charset="0"/>
            </a:endParaRPr>
          </a:p>
        </p:txBody>
      </p:sp>
    </p:spTree>
    <p:extLst>
      <p:ext uri="{BB962C8B-B14F-4D97-AF65-F5344CB8AC3E}">
        <p14:creationId xmlns:p14="http://schemas.microsoft.com/office/powerpoint/2010/main" val="4168716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4767" y="5267128"/>
            <a:ext cx="802434" cy="1348276"/>
          </a:xfrm>
          <a:prstGeom prst="rect">
            <a:avLst/>
          </a:prstGeom>
        </p:spPr>
      </p:pic>
      <p:sp>
        <p:nvSpPr>
          <p:cNvPr id="3" name="Title 2"/>
          <p:cNvSpPr>
            <a:spLocks noGrp="1"/>
          </p:cNvSpPr>
          <p:nvPr>
            <p:ph type="title"/>
          </p:nvPr>
        </p:nvSpPr>
        <p:spPr>
          <a:xfrm>
            <a:off x="823911" y="227153"/>
            <a:ext cx="10260856" cy="963613"/>
          </a:xfrm>
        </p:spPr>
        <p:txBody>
          <a:bodyPr>
            <a:normAutofit/>
          </a:bodyPr>
          <a:lstStyle/>
          <a:p>
            <a:pPr algn="ctr"/>
            <a:r>
              <a:rPr lang="en-US" dirty="0" smtClean="0">
                <a:latin typeface="Arial" panose="020B0604020202020204" pitchFamily="34" charset="0"/>
                <a:cs typeface="Arial" panose="020B0604020202020204" pitchFamily="34" charset="0"/>
              </a:rPr>
              <a:t>Drinking Water Operator</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136388" y="1099326"/>
            <a:ext cx="6985981" cy="5409089"/>
          </a:xfrm>
        </p:spPr>
        <p:txBody>
          <a:bodyPr>
            <a:noAutofit/>
          </a:bodyPr>
          <a:lstStyle/>
          <a:p>
            <a:pPr marL="0" indent="0">
              <a:buNone/>
            </a:pPr>
            <a:r>
              <a:rPr lang="en-US" sz="1250" b="1" dirty="0" smtClean="0">
                <a:latin typeface="Arial" panose="020B0604020202020204" pitchFamily="34" charset="0"/>
                <a:cs typeface="Arial" panose="020B0604020202020204" pitchFamily="34" charset="0"/>
              </a:rPr>
              <a:t>Knowledge of:</a:t>
            </a:r>
            <a:r>
              <a:rPr lang="en-US" sz="1250" dirty="0" smtClean="0">
                <a:latin typeface="Arial" panose="020B0604020202020204" pitchFamily="34" charset="0"/>
                <a:cs typeface="Arial" panose="020B0604020202020204" pitchFamily="34" charset="0"/>
              </a:rPr>
              <a:t> </a:t>
            </a:r>
          </a:p>
          <a:p>
            <a:pPr>
              <a:lnSpc>
                <a:spcPct val="120000"/>
              </a:lnSpc>
              <a:spcBef>
                <a:spcPts val="0"/>
              </a:spcBef>
            </a:pPr>
            <a:r>
              <a:rPr lang="en-US" sz="1250" dirty="0" smtClean="0">
                <a:latin typeface="Arial" panose="020B0604020202020204" pitchFamily="34" charset="0"/>
                <a:cs typeface="Arial" panose="020B0604020202020204" pitchFamily="34" charset="0"/>
              </a:rPr>
              <a:t>Operation and maintenance of water treatment plants</a:t>
            </a:r>
          </a:p>
          <a:p>
            <a:pPr>
              <a:lnSpc>
                <a:spcPct val="120000"/>
              </a:lnSpc>
              <a:spcBef>
                <a:spcPts val="0"/>
              </a:spcBef>
            </a:pPr>
            <a:r>
              <a:rPr lang="en-US" sz="1250" dirty="0" smtClean="0">
                <a:latin typeface="Arial" panose="020B0604020202020204" pitchFamily="34" charset="0"/>
                <a:cs typeface="Arial" panose="020B0604020202020204" pitchFamily="34" charset="0"/>
              </a:rPr>
              <a:t>mechanical, electrical, and hydraulic principles</a:t>
            </a:r>
          </a:p>
          <a:p>
            <a:pPr>
              <a:lnSpc>
                <a:spcPct val="120000"/>
              </a:lnSpc>
              <a:spcBef>
                <a:spcPts val="0"/>
              </a:spcBef>
            </a:pPr>
            <a:r>
              <a:rPr lang="en-US" sz="1250" dirty="0" smtClean="0">
                <a:latin typeface="Arial" panose="020B0604020202020204" pitchFamily="34" charset="0"/>
                <a:cs typeface="Arial" panose="020B0604020202020204" pitchFamily="34" charset="0"/>
              </a:rPr>
              <a:t>Principles and practices of standardized water quality tests</a:t>
            </a:r>
          </a:p>
          <a:p>
            <a:pPr>
              <a:lnSpc>
                <a:spcPct val="120000"/>
              </a:lnSpc>
              <a:spcBef>
                <a:spcPts val="0"/>
              </a:spcBef>
            </a:pPr>
            <a:r>
              <a:rPr lang="en-US" sz="1250" dirty="0" smtClean="0">
                <a:latin typeface="Arial" panose="020B0604020202020204" pitchFamily="34" charset="0"/>
                <a:cs typeface="Arial" panose="020B0604020202020204" pitchFamily="34" charset="0"/>
              </a:rPr>
              <a:t>State and federal regulations governing the operation of a water treatment plant</a:t>
            </a:r>
          </a:p>
          <a:p>
            <a:pPr>
              <a:lnSpc>
                <a:spcPct val="120000"/>
              </a:lnSpc>
              <a:spcBef>
                <a:spcPts val="0"/>
              </a:spcBef>
            </a:pPr>
            <a:r>
              <a:rPr lang="en-US" sz="1250" dirty="0" smtClean="0">
                <a:latin typeface="Arial" panose="020B0604020202020204" pitchFamily="34" charset="0"/>
                <a:cs typeface="Arial" panose="020B0604020202020204" pitchFamily="34" charset="0"/>
              </a:rPr>
              <a:t>Uses and principles of computerized electronic equipment in the collection, storage and interpretation of operational data, and</a:t>
            </a:r>
          </a:p>
          <a:p>
            <a:pPr>
              <a:lnSpc>
                <a:spcPct val="120000"/>
              </a:lnSpc>
              <a:spcBef>
                <a:spcPts val="0"/>
              </a:spcBef>
            </a:pPr>
            <a:r>
              <a:rPr lang="en-US" sz="1250" dirty="0" smtClean="0">
                <a:latin typeface="Arial" panose="020B0604020202020204" pitchFamily="34" charset="0"/>
                <a:cs typeface="Arial" panose="020B0604020202020204" pitchFamily="34" charset="0"/>
              </a:rPr>
              <a:t>Inventory control of water treatment chemicals, fuel and supplies</a:t>
            </a:r>
          </a:p>
          <a:p>
            <a:pPr>
              <a:lnSpc>
                <a:spcPct val="120000"/>
              </a:lnSpc>
              <a:spcBef>
                <a:spcPts val="0"/>
              </a:spcBef>
            </a:pPr>
            <a:endParaRPr lang="en-US" sz="1250" dirty="0" smtClean="0">
              <a:latin typeface="Arial" panose="020B0604020202020204" pitchFamily="34" charset="0"/>
              <a:cs typeface="Arial" panose="020B0604020202020204" pitchFamily="34" charset="0"/>
            </a:endParaRPr>
          </a:p>
          <a:p>
            <a:pPr marL="0" indent="0">
              <a:lnSpc>
                <a:spcPct val="120000"/>
              </a:lnSpc>
              <a:spcBef>
                <a:spcPts val="0"/>
              </a:spcBef>
              <a:buNone/>
            </a:pPr>
            <a:r>
              <a:rPr lang="en-US" sz="1250" b="1" dirty="0" smtClean="0">
                <a:latin typeface="Arial" panose="020B0604020202020204" pitchFamily="34" charset="0"/>
                <a:cs typeface="Arial" panose="020B0604020202020204" pitchFamily="34" charset="0"/>
              </a:rPr>
              <a:t>Skill in:</a:t>
            </a:r>
            <a:r>
              <a:rPr lang="en-US" sz="1250" dirty="0" smtClean="0">
                <a:latin typeface="Arial" panose="020B0604020202020204" pitchFamily="34" charset="0"/>
                <a:cs typeface="Arial" panose="020B0604020202020204" pitchFamily="34" charset="0"/>
              </a:rPr>
              <a:t> </a:t>
            </a:r>
          </a:p>
          <a:p>
            <a:pPr>
              <a:lnSpc>
                <a:spcPct val="120000"/>
              </a:lnSpc>
              <a:spcBef>
                <a:spcPts val="0"/>
              </a:spcBef>
            </a:pPr>
            <a:r>
              <a:rPr lang="en-US" sz="1250" dirty="0" smtClean="0">
                <a:latin typeface="Arial" panose="020B0604020202020204" pitchFamily="34" charset="0"/>
                <a:cs typeface="Arial" panose="020B0604020202020204" pitchFamily="34" charset="0"/>
              </a:rPr>
              <a:t>Operating water treatment system equipment including automatic control devices and plant equipment</a:t>
            </a:r>
          </a:p>
          <a:p>
            <a:pPr>
              <a:lnSpc>
                <a:spcPct val="120000"/>
              </a:lnSpc>
              <a:spcBef>
                <a:spcPts val="0"/>
              </a:spcBef>
            </a:pPr>
            <a:r>
              <a:rPr lang="en-US" sz="1250" dirty="0" smtClean="0">
                <a:latin typeface="Arial" panose="020B0604020202020204" pitchFamily="34" charset="0"/>
                <a:cs typeface="Arial" panose="020B0604020202020204" pitchFamily="34" charset="0"/>
              </a:rPr>
              <a:t>Maintaining safe and reliable water supply to customers</a:t>
            </a:r>
          </a:p>
          <a:p>
            <a:pPr>
              <a:lnSpc>
                <a:spcPct val="120000"/>
              </a:lnSpc>
              <a:spcBef>
                <a:spcPts val="0"/>
              </a:spcBef>
            </a:pPr>
            <a:r>
              <a:rPr lang="en-US" sz="1250" dirty="0" smtClean="0">
                <a:latin typeface="Arial" panose="020B0604020202020204" pitchFamily="34" charset="0"/>
                <a:cs typeface="Arial" panose="020B0604020202020204" pitchFamily="34" charset="0"/>
              </a:rPr>
              <a:t>Servicing, repairing and calibrating plant equipment.</a:t>
            </a:r>
          </a:p>
          <a:p>
            <a:pPr marL="0" indent="0">
              <a:buNone/>
            </a:pPr>
            <a:r>
              <a:rPr lang="en-US" sz="1250" b="1" dirty="0" smtClean="0">
                <a:latin typeface="Arial" panose="020B0604020202020204" pitchFamily="34" charset="0"/>
                <a:cs typeface="Arial" panose="020B0604020202020204" pitchFamily="34" charset="0"/>
              </a:rPr>
              <a:t>Ability to:</a:t>
            </a:r>
            <a:r>
              <a:rPr lang="en-US" sz="1250" dirty="0" smtClean="0">
                <a:latin typeface="Arial" panose="020B0604020202020204" pitchFamily="34" charset="0"/>
                <a:cs typeface="Arial" panose="020B0604020202020204" pitchFamily="34" charset="0"/>
              </a:rPr>
              <a:t> </a:t>
            </a:r>
          </a:p>
          <a:p>
            <a:pPr>
              <a:lnSpc>
                <a:spcPct val="120000"/>
              </a:lnSpc>
              <a:spcBef>
                <a:spcPts val="0"/>
              </a:spcBef>
            </a:pPr>
            <a:r>
              <a:rPr lang="en-US" sz="1250" dirty="0" smtClean="0">
                <a:latin typeface="Arial" panose="020B0604020202020204" pitchFamily="34" charset="0"/>
                <a:cs typeface="Arial" panose="020B0604020202020204" pitchFamily="34" charset="0"/>
              </a:rPr>
              <a:t>Recognize unusual, inefficient or dangerous operating conditions and take action</a:t>
            </a:r>
          </a:p>
          <a:p>
            <a:pPr>
              <a:lnSpc>
                <a:spcPct val="120000"/>
              </a:lnSpc>
              <a:spcBef>
                <a:spcPts val="0"/>
              </a:spcBef>
            </a:pPr>
            <a:r>
              <a:rPr lang="en-US" sz="1250" dirty="0" smtClean="0">
                <a:latin typeface="Arial" panose="020B0604020202020204" pitchFamily="34" charset="0"/>
                <a:cs typeface="Arial" panose="020B0604020202020204" pitchFamily="34" charset="0"/>
              </a:rPr>
              <a:t>Accurately read, interpret and record data from gauges, meters and a SCADA system, and learn advanced SCADA system techniques</a:t>
            </a:r>
          </a:p>
          <a:p>
            <a:pPr>
              <a:lnSpc>
                <a:spcPct val="120000"/>
              </a:lnSpc>
              <a:spcBef>
                <a:spcPts val="0"/>
              </a:spcBef>
            </a:pPr>
            <a:r>
              <a:rPr lang="en-US" sz="1250" dirty="0" smtClean="0">
                <a:latin typeface="Arial" panose="020B0604020202020204" pitchFamily="34" charset="0"/>
                <a:cs typeface="Arial" panose="020B0604020202020204" pitchFamily="34" charset="0"/>
              </a:rPr>
              <a:t>Read and interpret schematic drawings showing plant piping, alarms, mechanical, electrical controls, valves, and related instrumentation,  </a:t>
            </a:r>
          </a:p>
          <a:p>
            <a:pPr>
              <a:lnSpc>
                <a:spcPct val="120000"/>
              </a:lnSpc>
              <a:spcBef>
                <a:spcPts val="0"/>
              </a:spcBef>
            </a:pPr>
            <a:r>
              <a:rPr lang="en-US" sz="1250" dirty="0" smtClean="0">
                <a:latin typeface="Arial" panose="020B0604020202020204" pitchFamily="34" charset="0"/>
                <a:cs typeface="Arial" panose="020B0604020202020204" pitchFamily="34" charset="0"/>
              </a:rPr>
              <a:t>compile, evaluate and analyze operational data and information and recommend or take appropriate actions.</a:t>
            </a:r>
            <a:endParaRPr lang="en-US" sz="125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248099" y="1293636"/>
            <a:ext cx="4764832" cy="3569292"/>
          </a:xfrm>
          <a:prstGeom prst="rect">
            <a:avLst/>
          </a:prstGeom>
        </p:spPr>
      </p:pic>
      <p:sp>
        <p:nvSpPr>
          <p:cNvPr id="7" name="Rectangle 6"/>
          <p:cNvSpPr/>
          <p:nvPr/>
        </p:nvSpPr>
        <p:spPr>
          <a:xfrm>
            <a:off x="8784858" y="4862928"/>
            <a:ext cx="2791149" cy="215444"/>
          </a:xfrm>
          <a:prstGeom prst="rect">
            <a:avLst/>
          </a:prstGeom>
        </p:spPr>
        <p:txBody>
          <a:bodyPr wrap="none">
            <a:spAutoFit/>
          </a:bodyPr>
          <a:lstStyle/>
          <a:p>
            <a:r>
              <a:rPr lang="en-US" sz="800" dirty="0">
                <a:latin typeface="Arial" panose="020B0604020202020204" pitchFamily="34" charset="0"/>
                <a:cs typeface="Arial" panose="020B0604020202020204" pitchFamily="34" charset="0"/>
              </a:rPr>
              <a:t>http://www.cawaterjobs.org/career/wastewater-treatment/</a:t>
            </a:r>
          </a:p>
        </p:txBody>
      </p:sp>
      <p:sp>
        <p:nvSpPr>
          <p:cNvPr id="6" name="Rectangle 5"/>
          <p:cNvSpPr/>
          <p:nvPr/>
        </p:nvSpPr>
        <p:spPr>
          <a:xfrm>
            <a:off x="6096000" y="6557939"/>
            <a:ext cx="6096000" cy="215444"/>
          </a:xfrm>
          <a:prstGeom prst="rect">
            <a:avLst/>
          </a:prstGeom>
        </p:spPr>
        <p:txBody>
          <a:bodyPr>
            <a:spAutoFit/>
          </a:bodyPr>
          <a:lstStyle/>
          <a:p>
            <a:r>
              <a:rPr lang="en-US" sz="800" dirty="0" smtClean="0">
                <a:latin typeface="Arial" panose="020B0604020202020204" pitchFamily="34" charset="0"/>
                <a:cs typeface="Arial" panose="020B0604020202020204" pitchFamily="34" charset="0"/>
              </a:rPr>
              <a:t>Source: https</a:t>
            </a:r>
            <a:r>
              <a:rPr lang="en-US" sz="800" dirty="0">
                <a:latin typeface="Arial" panose="020B0604020202020204" pitchFamily="34" charset="0"/>
                <a:cs typeface="Arial" panose="020B0604020202020204" pitchFamily="34" charset="0"/>
              </a:rPr>
              <a:t>://www.workforwater.org/careers-in-water/drinking-water-treatment-operator/</a:t>
            </a:r>
          </a:p>
        </p:txBody>
      </p:sp>
    </p:spTree>
    <p:extLst>
      <p:ext uri="{BB962C8B-B14F-4D97-AF65-F5344CB8AC3E}">
        <p14:creationId xmlns:p14="http://schemas.microsoft.com/office/powerpoint/2010/main" val="1687813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4767" y="5267128"/>
            <a:ext cx="802434" cy="1348276"/>
          </a:xfrm>
          <a:prstGeom prst="rect">
            <a:avLst/>
          </a:prstGeom>
        </p:spPr>
      </p:pic>
      <p:sp>
        <p:nvSpPr>
          <p:cNvPr id="3" name="Title 2"/>
          <p:cNvSpPr>
            <a:spLocks noGrp="1"/>
          </p:cNvSpPr>
          <p:nvPr>
            <p:ph type="title"/>
          </p:nvPr>
        </p:nvSpPr>
        <p:spPr>
          <a:xfrm>
            <a:off x="823911" y="227153"/>
            <a:ext cx="10260856" cy="963613"/>
          </a:xfrm>
        </p:spPr>
        <p:txBody>
          <a:bodyPr>
            <a:normAutofit/>
          </a:bodyPr>
          <a:lstStyle/>
          <a:p>
            <a:pPr algn="ctr"/>
            <a:r>
              <a:rPr lang="en-US" dirty="0" smtClean="0">
                <a:latin typeface="Arial" panose="020B0604020202020204" pitchFamily="34" charset="0"/>
                <a:cs typeface="Arial" panose="020B0604020202020204" pitchFamily="34" charset="0"/>
              </a:rPr>
              <a:t>Wastewater Treatment Operator</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136388" y="1190766"/>
            <a:ext cx="6985981" cy="5317649"/>
          </a:xfrm>
        </p:spPr>
        <p:txBody>
          <a:bodyPr>
            <a:noAutofit/>
          </a:bodyPr>
          <a:lstStyle/>
          <a:p>
            <a:pPr marL="0" indent="0">
              <a:buNone/>
            </a:pPr>
            <a:r>
              <a:rPr lang="en-US" sz="1250" b="1" dirty="0">
                <a:latin typeface="Arial" panose="020B0604020202020204" pitchFamily="34" charset="0"/>
                <a:cs typeface="Arial" panose="020B0604020202020204" pitchFamily="34" charset="0"/>
              </a:rPr>
              <a:t>K</a:t>
            </a:r>
            <a:r>
              <a:rPr lang="en-US" sz="1250" b="1" dirty="0" smtClean="0">
                <a:latin typeface="Arial" panose="020B0604020202020204" pitchFamily="34" charset="0"/>
                <a:cs typeface="Arial" panose="020B0604020202020204" pitchFamily="34" charset="0"/>
              </a:rPr>
              <a:t>nowledge </a:t>
            </a:r>
            <a:r>
              <a:rPr lang="en-US" sz="1250" b="1" dirty="0">
                <a:latin typeface="Arial" panose="020B0604020202020204" pitchFamily="34" charset="0"/>
                <a:cs typeface="Arial" panose="020B0604020202020204" pitchFamily="34" charset="0"/>
              </a:rPr>
              <a:t>of:</a:t>
            </a:r>
            <a:r>
              <a:rPr lang="en-US" sz="1250" dirty="0">
                <a:latin typeface="Arial" panose="020B0604020202020204" pitchFamily="34" charset="0"/>
                <a:cs typeface="Arial" panose="020B0604020202020204" pitchFamily="34" charset="0"/>
              </a:rPr>
              <a:t> </a:t>
            </a:r>
            <a:endParaRPr lang="en-US" sz="1250" dirty="0" smtClean="0">
              <a:latin typeface="Arial" panose="020B0604020202020204" pitchFamily="34" charset="0"/>
              <a:cs typeface="Arial" panose="020B0604020202020204" pitchFamily="34" charset="0"/>
            </a:endParaRPr>
          </a:p>
          <a:p>
            <a:r>
              <a:rPr lang="en-US" sz="1250" dirty="0" smtClean="0">
                <a:latin typeface="Arial" panose="020B0604020202020204" pitchFamily="34" charset="0"/>
                <a:cs typeface="Arial" panose="020B0604020202020204" pitchFamily="34" charset="0"/>
              </a:rPr>
              <a:t>Operation</a:t>
            </a:r>
            <a:r>
              <a:rPr lang="en-US" sz="1250" dirty="0">
                <a:latin typeface="Arial" panose="020B0604020202020204" pitchFamily="34" charset="0"/>
                <a:cs typeface="Arial" panose="020B0604020202020204" pitchFamily="34" charset="0"/>
              </a:rPr>
              <a:t>, maintenance and cleaning of primary and secondary wastewater treatment equipment and facilities, wastewater treatment principles, safety rules, first aid, chemical handling, wastewater sampling and process control tests</a:t>
            </a:r>
            <a:endParaRPr lang="en-US" sz="1250" dirty="0" smtClean="0">
              <a:latin typeface="Arial" panose="020B0604020202020204" pitchFamily="34" charset="0"/>
              <a:cs typeface="Arial" panose="020B0604020202020204" pitchFamily="34" charset="0"/>
            </a:endParaRPr>
          </a:p>
          <a:p>
            <a:pPr marL="0" indent="0">
              <a:buNone/>
            </a:pPr>
            <a:r>
              <a:rPr lang="en-US" sz="1250" b="1" dirty="0" smtClean="0">
                <a:latin typeface="Arial" panose="020B0604020202020204" pitchFamily="34" charset="0"/>
                <a:cs typeface="Arial" panose="020B0604020202020204" pitchFamily="34" charset="0"/>
              </a:rPr>
              <a:t>Skill in:</a:t>
            </a:r>
          </a:p>
          <a:p>
            <a:r>
              <a:rPr lang="en-US" sz="1250" dirty="0">
                <a:latin typeface="Arial" panose="020B0604020202020204" pitchFamily="34" charset="0"/>
                <a:cs typeface="Arial" panose="020B0604020202020204" pitchFamily="34" charset="0"/>
              </a:rPr>
              <a:t>Operating wastewater treatment plant equipment, including automatic control devices performing routine maintenance and making operating adjustments to wastewater treatment </a:t>
            </a:r>
            <a:r>
              <a:rPr lang="en-US" sz="1250" dirty="0" smtClean="0">
                <a:latin typeface="Arial" panose="020B0604020202020204" pitchFamily="34" charset="0"/>
                <a:cs typeface="Arial" panose="020B0604020202020204" pitchFamily="34" charset="0"/>
              </a:rPr>
              <a:t>equipment</a:t>
            </a:r>
          </a:p>
          <a:p>
            <a:r>
              <a:rPr lang="en-US" sz="1250" dirty="0" smtClean="0">
                <a:latin typeface="Arial" panose="020B0604020202020204" pitchFamily="34" charset="0"/>
                <a:cs typeface="Arial" panose="020B0604020202020204" pitchFamily="34" charset="0"/>
              </a:rPr>
              <a:t>Cleaning </a:t>
            </a:r>
            <a:r>
              <a:rPr lang="en-US" sz="1250" dirty="0">
                <a:latin typeface="Arial" panose="020B0604020202020204" pitchFamily="34" charset="0"/>
                <a:cs typeface="Arial" panose="020B0604020202020204" pitchFamily="34" charset="0"/>
              </a:rPr>
              <a:t>and painting facilities and equipment</a:t>
            </a:r>
            <a:endParaRPr lang="en-US" sz="1250" dirty="0" smtClean="0">
              <a:latin typeface="Arial" panose="020B0604020202020204" pitchFamily="34" charset="0"/>
              <a:cs typeface="Arial" panose="020B0604020202020204" pitchFamily="34" charset="0"/>
            </a:endParaRPr>
          </a:p>
          <a:p>
            <a:pPr marL="0" indent="0">
              <a:buNone/>
            </a:pPr>
            <a:r>
              <a:rPr lang="en-US" sz="1250" b="1" dirty="0" smtClean="0">
                <a:latin typeface="Arial" panose="020B0604020202020204" pitchFamily="34" charset="0"/>
                <a:cs typeface="Arial" panose="020B0604020202020204" pitchFamily="34" charset="0"/>
              </a:rPr>
              <a:t>Ability to</a:t>
            </a:r>
            <a:r>
              <a:rPr lang="en-US" sz="1250" b="1" dirty="0">
                <a:latin typeface="Arial" panose="020B0604020202020204" pitchFamily="34" charset="0"/>
                <a:cs typeface="Arial" panose="020B0604020202020204" pitchFamily="34" charset="0"/>
              </a:rPr>
              <a:t>:</a:t>
            </a:r>
            <a:r>
              <a:rPr lang="en-US" sz="1250" dirty="0">
                <a:latin typeface="Arial" panose="020B0604020202020204" pitchFamily="34" charset="0"/>
                <a:cs typeface="Arial" panose="020B0604020202020204" pitchFamily="34" charset="0"/>
              </a:rPr>
              <a:t> </a:t>
            </a:r>
            <a:endParaRPr lang="en-US" sz="1250" dirty="0" smtClean="0">
              <a:latin typeface="Arial" panose="020B0604020202020204" pitchFamily="34" charset="0"/>
              <a:cs typeface="Arial" panose="020B0604020202020204" pitchFamily="34" charset="0"/>
            </a:endParaRPr>
          </a:p>
          <a:p>
            <a:r>
              <a:rPr lang="en-US" sz="1250" dirty="0" smtClean="0">
                <a:latin typeface="Arial" panose="020B0604020202020204" pitchFamily="34" charset="0"/>
                <a:cs typeface="Arial" panose="020B0604020202020204" pitchFamily="34" charset="0"/>
              </a:rPr>
              <a:t>Instruct and direct lower level operators</a:t>
            </a:r>
          </a:p>
          <a:p>
            <a:r>
              <a:rPr lang="en-US" sz="1250" dirty="0" smtClean="0">
                <a:latin typeface="Arial" panose="020B0604020202020204" pitchFamily="34" charset="0"/>
                <a:cs typeface="Arial" panose="020B0604020202020204" pitchFamily="34" charset="0"/>
              </a:rPr>
              <a:t>Accurately </a:t>
            </a:r>
            <a:r>
              <a:rPr lang="en-US" sz="1250" dirty="0">
                <a:latin typeface="Arial" panose="020B0604020202020204" pitchFamily="34" charset="0"/>
                <a:cs typeface="Arial" panose="020B0604020202020204" pitchFamily="34" charset="0"/>
              </a:rPr>
              <a:t>read and record data from gauges and meters</a:t>
            </a:r>
            <a:endParaRPr lang="en-US" sz="1250" dirty="0" smtClean="0">
              <a:latin typeface="Arial" panose="020B0604020202020204" pitchFamily="34" charset="0"/>
              <a:cs typeface="Arial" panose="020B0604020202020204" pitchFamily="34" charset="0"/>
            </a:endParaRPr>
          </a:p>
          <a:p>
            <a:r>
              <a:rPr lang="en-US" sz="1250" dirty="0">
                <a:latin typeface="Arial" panose="020B0604020202020204" pitchFamily="34" charset="0"/>
                <a:cs typeface="Arial" panose="020B0604020202020204" pitchFamily="34" charset="0"/>
              </a:rPr>
              <a:t>Maintain plant equipment in connection with the operation of the wastewater treatment </a:t>
            </a:r>
            <a:r>
              <a:rPr lang="en-US" sz="1250" dirty="0" smtClean="0">
                <a:latin typeface="Arial" panose="020B0604020202020204" pitchFamily="34" charset="0"/>
                <a:cs typeface="Arial" panose="020B0604020202020204" pitchFamily="34" charset="0"/>
              </a:rPr>
              <a:t>plant</a:t>
            </a:r>
          </a:p>
          <a:p>
            <a:r>
              <a:rPr lang="en-US" sz="1250" dirty="0" smtClean="0">
                <a:latin typeface="Arial" panose="020B0604020202020204" pitchFamily="34" charset="0"/>
                <a:cs typeface="Arial" panose="020B0604020202020204" pitchFamily="34" charset="0"/>
              </a:rPr>
              <a:t>Ensure </a:t>
            </a:r>
            <a:r>
              <a:rPr lang="en-US" sz="1250" dirty="0">
                <a:latin typeface="Arial" panose="020B0604020202020204" pitchFamily="34" charset="0"/>
                <a:cs typeface="Arial" panose="020B0604020202020204" pitchFamily="34" charset="0"/>
              </a:rPr>
              <a:t>water contamination is removed during the wastewater treatment process, through testing samples, cleaning tanks and other machinery, and keeping the process up-to-date on safety guidelines</a:t>
            </a:r>
          </a:p>
          <a:p>
            <a:endParaRPr lang="en-US" sz="1250" dirty="0" smtClean="0">
              <a:latin typeface="Arial" panose="020B0604020202020204" pitchFamily="34" charset="0"/>
              <a:cs typeface="Arial" panose="020B0604020202020204" pitchFamily="34" charset="0"/>
            </a:endParaRPr>
          </a:p>
        </p:txBody>
      </p:sp>
      <p:sp>
        <p:nvSpPr>
          <p:cNvPr id="7" name="Rectangle 6"/>
          <p:cNvSpPr/>
          <p:nvPr/>
        </p:nvSpPr>
        <p:spPr>
          <a:xfrm>
            <a:off x="8658035" y="4432447"/>
            <a:ext cx="2791149" cy="215444"/>
          </a:xfrm>
          <a:prstGeom prst="rect">
            <a:avLst/>
          </a:prstGeom>
        </p:spPr>
        <p:txBody>
          <a:bodyPr wrap="none">
            <a:spAutoFit/>
          </a:bodyPr>
          <a:lstStyle/>
          <a:p>
            <a:r>
              <a:rPr lang="en-US" sz="800" dirty="0">
                <a:latin typeface="Arial" panose="020B0604020202020204" pitchFamily="34" charset="0"/>
                <a:cs typeface="Arial" panose="020B0604020202020204" pitchFamily="34" charset="0"/>
              </a:rPr>
              <a:t>http://www.cawaterjobs.org/career/wastewater-treatment/</a:t>
            </a:r>
          </a:p>
        </p:txBody>
      </p:sp>
      <p:sp>
        <p:nvSpPr>
          <p:cNvPr id="8" name="Rectangle 7"/>
          <p:cNvSpPr/>
          <p:nvPr/>
        </p:nvSpPr>
        <p:spPr>
          <a:xfrm>
            <a:off x="136388" y="6046750"/>
            <a:ext cx="3938899" cy="461665"/>
          </a:xfrm>
          <a:prstGeom prst="rect">
            <a:avLst/>
          </a:prstGeom>
        </p:spPr>
        <p:txBody>
          <a:bodyPr wrap="none">
            <a:spAutoFit/>
          </a:bodyPr>
          <a:lstStyle/>
          <a:p>
            <a:r>
              <a:rPr lang="en-US" sz="800" dirty="0" smtClean="0">
                <a:latin typeface="Arial" panose="020B0604020202020204" pitchFamily="34" charset="0"/>
                <a:cs typeface="Arial" panose="020B0604020202020204" pitchFamily="34" charset="0"/>
              </a:rPr>
              <a:t>Sources:</a:t>
            </a:r>
          </a:p>
          <a:p>
            <a:pPr marL="228600" indent="-228600">
              <a:buAutoNum type="arabicParenR"/>
            </a:pPr>
            <a:r>
              <a:rPr lang="en-US" sz="800" dirty="0" smtClean="0">
                <a:latin typeface="Arial" panose="020B0604020202020204" pitchFamily="34" charset="0"/>
                <a:cs typeface="Arial" panose="020B0604020202020204" pitchFamily="34" charset="0"/>
                <a:hlinkClick r:id="rId3"/>
              </a:rPr>
              <a:t>http</a:t>
            </a:r>
            <a:r>
              <a:rPr lang="en-US" sz="800" dirty="0">
                <a:latin typeface="Arial" panose="020B0604020202020204" pitchFamily="34" charset="0"/>
                <a:cs typeface="Arial" panose="020B0604020202020204" pitchFamily="34" charset="0"/>
                <a:hlinkClick r:id="rId3"/>
              </a:rPr>
              <a:t>://www.cawaterjobs.org/career/wastewater-treatment</a:t>
            </a:r>
            <a:r>
              <a:rPr lang="en-US" sz="800" dirty="0" smtClean="0">
                <a:latin typeface="Arial" panose="020B0604020202020204" pitchFamily="34" charset="0"/>
                <a:cs typeface="Arial" panose="020B0604020202020204" pitchFamily="34" charset="0"/>
                <a:hlinkClick r:id="rId3"/>
              </a:rPr>
              <a:t>/</a:t>
            </a:r>
            <a:endParaRPr lang="en-US" sz="800" dirty="0" smtClean="0">
              <a:latin typeface="Arial" panose="020B0604020202020204" pitchFamily="34" charset="0"/>
              <a:cs typeface="Arial" panose="020B0604020202020204" pitchFamily="34" charset="0"/>
            </a:endParaRPr>
          </a:p>
          <a:p>
            <a:pPr marL="228600" indent="-228600">
              <a:buAutoNum type="arabicParenR"/>
            </a:pPr>
            <a:r>
              <a:rPr lang="en-US" sz="800" dirty="0">
                <a:latin typeface="Arial" panose="020B0604020202020204" pitchFamily="34" charset="0"/>
                <a:cs typeface="Arial" panose="020B0604020202020204" pitchFamily="34" charset="0"/>
                <a:hlinkClick r:id="rId4"/>
              </a:rPr>
              <a:t>https://</a:t>
            </a:r>
            <a:r>
              <a:rPr lang="en-US" sz="800" dirty="0" smtClean="0">
                <a:latin typeface="Arial" panose="020B0604020202020204" pitchFamily="34" charset="0"/>
                <a:cs typeface="Arial" panose="020B0604020202020204" pitchFamily="34" charset="0"/>
                <a:hlinkClick r:id="rId4"/>
              </a:rPr>
              <a:t>www.environmentalscience.org/career/wastewater-treatment-operator</a:t>
            </a:r>
            <a:r>
              <a:rPr lang="en-US" sz="800" dirty="0" smtClean="0">
                <a:latin typeface="Arial" panose="020B0604020202020204" pitchFamily="34" charset="0"/>
                <a:cs typeface="Arial" panose="020B0604020202020204" pitchFamily="34" charset="0"/>
              </a:rPr>
              <a:t> </a:t>
            </a:r>
            <a:endParaRPr lang="en-US" sz="8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5"/>
          <a:srcRect l="12523" t="28050" r="38302" b="21383"/>
          <a:stretch/>
        </p:blipFill>
        <p:spPr>
          <a:xfrm>
            <a:off x="7111571" y="1670140"/>
            <a:ext cx="4775630" cy="2762307"/>
          </a:xfrm>
          <a:prstGeom prst="rect">
            <a:avLst/>
          </a:prstGeom>
        </p:spPr>
      </p:pic>
    </p:spTree>
    <p:extLst>
      <p:ext uri="{BB962C8B-B14F-4D97-AF65-F5344CB8AC3E}">
        <p14:creationId xmlns:p14="http://schemas.microsoft.com/office/powerpoint/2010/main" val="2718224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 y="5117785"/>
            <a:ext cx="1035699" cy="1740215"/>
          </a:xfrm>
          <a:prstGeom prst="rect">
            <a:avLst/>
          </a:prstGeom>
        </p:spPr>
      </p:pic>
      <p:sp>
        <p:nvSpPr>
          <p:cNvPr id="2" name="Title 1"/>
          <p:cNvSpPr>
            <a:spLocks noGrp="1"/>
          </p:cNvSpPr>
          <p:nvPr>
            <p:ph type="title"/>
          </p:nvPr>
        </p:nvSpPr>
        <p:spPr>
          <a:xfrm>
            <a:off x="838200" y="365126"/>
            <a:ext cx="10515600" cy="977900"/>
          </a:xfrm>
        </p:spPr>
        <p:txBody>
          <a:bodyPr>
            <a:normAutofit/>
          </a:bodyPr>
          <a:lstStyle/>
          <a:p>
            <a:pPr algn="ctr"/>
            <a:r>
              <a:rPr lang="en-US" sz="4000" dirty="0" smtClean="0">
                <a:latin typeface="Arial" panose="020B0604020202020204" pitchFamily="34" charset="0"/>
                <a:cs typeface="Arial" panose="020B0604020202020204" pitchFamily="34" charset="0"/>
              </a:rPr>
              <a:t>Water Maintenance Worker </a:t>
            </a:r>
            <a:endParaRPr lang="en-US" sz="4000" dirty="0">
              <a:latin typeface="Arial" panose="020B0604020202020204" pitchFamily="34" charset="0"/>
              <a:cs typeface="Arial" panose="020B0604020202020204" pitchFamily="34" charset="0"/>
            </a:endParaRPr>
          </a:p>
        </p:txBody>
      </p:sp>
      <p:sp>
        <p:nvSpPr>
          <p:cNvPr id="9" name="Rectangle 8"/>
          <p:cNvSpPr/>
          <p:nvPr/>
        </p:nvSpPr>
        <p:spPr>
          <a:xfrm>
            <a:off x="1035698" y="5408309"/>
            <a:ext cx="10834687" cy="492443"/>
          </a:xfrm>
          <a:prstGeom prst="rect">
            <a:avLst/>
          </a:prstGeom>
        </p:spPr>
        <p:txBody>
          <a:bodyPr wrap="square">
            <a:spAutoFit/>
          </a:bodyPr>
          <a:lstStyle/>
          <a:p>
            <a:pPr lvl="1"/>
            <a:endParaRPr lang="en-US" sz="2600" dirty="0" smtClean="0">
              <a:solidFill>
                <a:srgbClr val="000000"/>
              </a:solidFill>
              <a:latin typeface="GothamBlack"/>
            </a:endParaRPr>
          </a:p>
        </p:txBody>
      </p:sp>
      <p:pic>
        <p:nvPicPr>
          <p:cNvPr id="1026" name="Picture 2" descr="Operations and Maintenance | Vallecitos Water Distri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47" y="1343026"/>
            <a:ext cx="4934309" cy="32874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05246" y="1222256"/>
            <a:ext cx="6702724" cy="4455066"/>
          </a:xfrm>
          <a:prstGeom prst="rect">
            <a:avLst/>
          </a:prstGeom>
          <a:noFill/>
        </p:spPr>
        <p:txBody>
          <a:bodyPr wrap="square" rtlCol="0">
            <a:spAutoFit/>
          </a:bodyPr>
          <a:lstStyle/>
          <a:p>
            <a:r>
              <a:rPr lang="en-US" sz="1350" b="1" dirty="0">
                <a:latin typeface="Arial" panose="020B0604020202020204" pitchFamily="34" charset="0"/>
                <a:cs typeface="Arial" panose="020B0604020202020204" pitchFamily="34" charset="0"/>
              </a:rPr>
              <a:t>Knowledge of: </a:t>
            </a:r>
          </a:p>
          <a:p>
            <a:pPr marL="285750" indent="-285750">
              <a:buFont typeface="Arial" panose="020B0604020202020204" pitchFamily="34" charset="0"/>
              <a:buChar char="•"/>
            </a:pPr>
            <a:r>
              <a:rPr lang="en-US" sz="1350" dirty="0" smtClean="0">
                <a:latin typeface="Arial" panose="020B0604020202020204" pitchFamily="34" charset="0"/>
                <a:cs typeface="Arial" panose="020B0604020202020204" pitchFamily="34" charset="0"/>
              </a:rPr>
              <a:t>Uses </a:t>
            </a:r>
            <a:r>
              <a:rPr lang="en-US" sz="1350" dirty="0">
                <a:latin typeface="Arial" panose="020B0604020202020204" pitchFamily="34" charset="0"/>
                <a:cs typeface="Arial" panose="020B0604020202020204" pitchFamily="34" charset="0"/>
              </a:rPr>
              <a:t>and purposes of common construction and maintenance tools and </a:t>
            </a:r>
            <a:r>
              <a:rPr lang="en-US" sz="1350" dirty="0" smtClean="0">
                <a:latin typeface="Arial" panose="020B0604020202020204" pitchFamily="34" charset="0"/>
                <a:cs typeface="Arial" panose="020B0604020202020204" pitchFamily="34" charset="0"/>
              </a:rPr>
              <a:t>equipment,</a:t>
            </a:r>
            <a:endParaRPr lang="en-US" sz="13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350" dirty="0" smtClean="0">
                <a:latin typeface="Arial" panose="020B0604020202020204" pitchFamily="34" charset="0"/>
                <a:cs typeface="Arial" panose="020B0604020202020204" pitchFamily="34" charset="0"/>
              </a:rPr>
              <a:t>Basic </a:t>
            </a:r>
            <a:r>
              <a:rPr lang="en-US" sz="1350" dirty="0">
                <a:latin typeface="Arial" panose="020B0604020202020204" pitchFamily="34" charset="0"/>
                <a:cs typeface="Arial" panose="020B0604020202020204" pitchFamily="34" charset="0"/>
              </a:rPr>
              <a:t>equipment operation, maintenance, and repair principles and </a:t>
            </a:r>
            <a:r>
              <a:rPr lang="en-US" sz="1350" dirty="0" smtClean="0">
                <a:latin typeface="Arial" panose="020B0604020202020204" pitchFamily="34" charset="0"/>
                <a:cs typeface="Arial" panose="020B0604020202020204" pitchFamily="34" charset="0"/>
              </a:rPr>
              <a:t>practices, </a:t>
            </a:r>
          </a:p>
          <a:p>
            <a:pPr marL="285750" indent="-285750">
              <a:buFont typeface="Arial" panose="020B0604020202020204" pitchFamily="34" charset="0"/>
              <a:buChar char="•"/>
            </a:pPr>
            <a:r>
              <a:rPr lang="en-US" sz="1350" dirty="0" smtClean="0">
                <a:latin typeface="Arial" panose="020B0604020202020204" pitchFamily="34" charset="0"/>
                <a:cs typeface="Arial" panose="020B0604020202020204" pitchFamily="34" charset="0"/>
              </a:rPr>
              <a:t>Water </a:t>
            </a:r>
            <a:r>
              <a:rPr lang="en-US" sz="1350" dirty="0">
                <a:latin typeface="Arial" panose="020B0604020202020204" pitchFamily="34" charset="0"/>
                <a:cs typeface="Arial" panose="020B0604020202020204" pitchFamily="34" charset="0"/>
              </a:rPr>
              <a:t>distribution facilities including mains, meters, hydrants and </a:t>
            </a:r>
            <a:r>
              <a:rPr lang="en-US" sz="1350" dirty="0" smtClean="0">
                <a:latin typeface="Arial" panose="020B0604020202020204" pitchFamily="34" charset="0"/>
                <a:cs typeface="Arial" panose="020B0604020202020204" pitchFamily="34" charset="0"/>
              </a:rPr>
              <a:t>valves,</a:t>
            </a:r>
          </a:p>
          <a:p>
            <a:pPr marL="285750" indent="-285750">
              <a:buFont typeface="Arial" panose="020B0604020202020204" pitchFamily="34" charset="0"/>
              <a:buChar char="•"/>
            </a:pPr>
            <a:r>
              <a:rPr lang="en-US" sz="1350" dirty="0" smtClean="0">
                <a:latin typeface="Arial" panose="020B0604020202020204" pitchFamily="34" charset="0"/>
                <a:cs typeface="Arial" panose="020B0604020202020204" pitchFamily="34" charset="0"/>
              </a:rPr>
              <a:t>Principles </a:t>
            </a:r>
            <a:r>
              <a:rPr lang="en-US" sz="1350" dirty="0">
                <a:latin typeface="Arial" panose="020B0604020202020204" pitchFamily="34" charset="0"/>
                <a:cs typeface="Arial" panose="020B0604020202020204" pitchFamily="34" charset="0"/>
              </a:rPr>
              <a:t>and methods of pipe laying, fitting, welding and concrete work. </a:t>
            </a:r>
          </a:p>
          <a:p>
            <a:endParaRPr lang="en-US" sz="1350" dirty="0" smtClean="0">
              <a:latin typeface="Arial" panose="020B0604020202020204" pitchFamily="34" charset="0"/>
              <a:cs typeface="Arial" panose="020B0604020202020204" pitchFamily="34" charset="0"/>
            </a:endParaRPr>
          </a:p>
          <a:p>
            <a:endParaRPr lang="en-US" sz="1350" dirty="0" smtClean="0">
              <a:latin typeface="Arial" panose="020B0604020202020204" pitchFamily="34" charset="0"/>
              <a:cs typeface="Arial" panose="020B0604020202020204" pitchFamily="34" charset="0"/>
            </a:endParaRPr>
          </a:p>
          <a:p>
            <a:r>
              <a:rPr lang="en-US" sz="1350" b="1" dirty="0" smtClean="0">
                <a:latin typeface="Arial" panose="020B0604020202020204" pitchFamily="34" charset="0"/>
                <a:cs typeface="Arial" panose="020B0604020202020204" pitchFamily="34" charset="0"/>
              </a:rPr>
              <a:t>Ability </a:t>
            </a:r>
            <a:r>
              <a:rPr lang="en-US" sz="1350" b="1" dirty="0">
                <a:latin typeface="Arial" panose="020B0604020202020204" pitchFamily="34" charset="0"/>
                <a:cs typeface="Arial" panose="020B0604020202020204" pitchFamily="34" charset="0"/>
              </a:rPr>
              <a:t>to</a:t>
            </a:r>
            <a:r>
              <a:rPr lang="en-US" sz="135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350" dirty="0" smtClean="0">
                <a:latin typeface="Arial" panose="020B0604020202020204" pitchFamily="34" charset="0"/>
                <a:cs typeface="Arial" panose="020B0604020202020204" pitchFamily="34" charset="0"/>
              </a:rPr>
              <a:t>Perform </a:t>
            </a:r>
            <a:r>
              <a:rPr lang="en-US" sz="1350" dirty="0">
                <a:latin typeface="Arial" panose="020B0604020202020204" pitchFamily="34" charset="0"/>
                <a:cs typeface="Arial" panose="020B0604020202020204" pitchFamily="34" charset="0"/>
              </a:rPr>
              <a:t>entry level unskilled/skilled responsible water system maintenance </a:t>
            </a:r>
            <a:r>
              <a:rPr lang="en-US" sz="1350" dirty="0" smtClean="0">
                <a:latin typeface="Arial" panose="020B0604020202020204" pitchFamily="34" charset="0"/>
                <a:cs typeface="Arial" panose="020B0604020202020204" pitchFamily="34" charset="0"/>
              </a:rPr>
              <a:t>duties,</a:t>
            </a:r>
          </a:p>
          <a:p>
            <a:pPr marL="285750" indent="-285750">
              <a:buFont typeface="Arial" panose="020B0604020202020204" pitchFamily="34" charset="0"/>
              <a:buChar char="•"/>
            </a:pPr>
            <a:r>
              <a:rPr lang="en-US" sz="1350" dirty="0" smtClean="0">
                <a:latin typeface="Arial" panose="020B0604020202020204" pitchFamily="34" charset="0"/>
                <a:cs typeface="Arial" panose="020B0604020202020204" pitchFamily="34" charset="0"/>
              </a:rPr>
              <a:t>Learn </a:t>
            </a:r>
            <a:r>
              <a:rPr lang="en-US" sz="1350" dirty="0">
                <a:latin typeface="Arial" panose="020B0604020202020204" pitchFamily="34" charset="0"/>
                <a:cs typeface="Arial" panose="020B0604020202020204" pitchFamily="34" charset="0"/>
              </a:rPr>
              <a:t>to repair, install, and maintain water mains, services, hydrants and meters and </a:t>
            </a:r>
            <a:r>
              <a:rPr lang="en-US" sz="1350" dirty="0" smtClean="0">
                <a:latin typeface="Arial" panose="020B0604020202020204" pitchFamily="34" charset="0"/>
                <a:cs typeface="Arial" panose="020B0604020202020204" pitchFamily="34" charset="0"/>
              </a:rPr>
              <a:t>valves</a:t>
            </a:r>
            <a:r>
              <a:rPr lang="en-US" sz="135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350" dirty="0" smtClean="0">
                <a:latin typeface="Arial" panose="020B0604020202020204" pitchFamily="34" charset="0"/>
                <a:cs typeface="Arial" panose="020B0604020202020204" pitchFamily="34" charset="0"/>
              </a:rPr>
              <a:t>Maintain </a:t>
            </a:r>
            <a:r>
              <a:rPr lang="en-US" sz="1350" dirty="0">
                <a:latin typeface="Arial" panose="020B0604020202020204" pitchFamily="34" charset="0"/>
                <a:cs typeface="Arial" panose="020B0604020202020204" pitchFamily="34" charset="0"/>
              </a:rPr>
              <a:t>basic accurate records of work </a:t>
            </a:r>
            <a:r>
              <a:rPr lang="en-US" sz="1350" dirty="0" smtClean="0">
                <a:latin typeface="Arial" panose="020B0604020202020204" pitchFamily="34" charset="0"/>
                <a:cs typeface="Arial" panose="020B0604020202020204" pitchFamily="34" charset="0"/>
              </a:rPr>
              <a:t>performed, </a:t>
            </a:r>
            <a:endParaRPr lang="en-US" sz="13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350" dirty="0" smtClean="0">
                <a:latin typeface="Arial" panose="020B0604020202020204" pitchFamily="34" charset="0"/>
                <a:cs typeface="Arial" panose="020B0604020202020204" pitchFamily="34" charset="0"/>
              </a:rPr>
              <a:t>Learn </a:t>
            </a:r>
            <a:r>
              <a:rPr lang="en-US" sz="1350" dirty="0">
                <a:latin typeface="Arial" panose="020B0604020202020204" pitchFamily="34" charset="0"/>
                <a:cs typeface="Arial" panose="020B0604020202020204" pitchFamily="34" charset="0"/>
              </a:rPr>
              <a:t>to lay and fit pipe; mix, pour and finish cement; </a:t>
            </a:r>
            <a:endParaRPr lang="en-US" sz="135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350" dirty="0" smtClean="0">
                <a:latin typeface="Arial" panose="020B0604020202020204" pitchFamily="34" charset="0"/>
                <a:cs typeface="Arial" panose="020B0604020202020204" pitchFamily="34" charset="0"/>
              </a:rPr>
              <a:t>install </a:t>
            </a:r>
            <a:r>
              <a:rPr lang="en-US" sz="1350" dirty="0">
                <a:latin typeface="Arial" panose="020B0604020202020204" pitchFamily="34" charset="0"/>
                <a:cs typeface="Arial" panose="020B0604020202020204" pitchFamily="34" charset="0"/>
              </a:rPr>
              <a:t>valves and </a:t>
            </a:r>
            <a:r>
              <a:rPr lang="en-US" sz="1350" dirty="0" smtClean="0">
                <a:latin typeface="Arial" panose="020B0604020202020204" pitchFamily="34" charset="0"/>
                <a:cs typeface="Arial" panose="020B0604020202020204" pitchFamily="34" charset="0"/>
              </a:rPr>
              <a:t>meters</a:t>
            </a:r>
            <a:r>
              <a:rPr lang="en-US" sz="1350" dirty="0">
                <a:latin typeface="Arial" panose="020B0604020202020204" pitchFamily="34" charset="0"/>
                <a:cs typeface="Arial" panose="020B0604020202020204" pitchFamily="34" charset="0"/>
              </a:rPr>
              <a:t>,</a:t>
            </a:r>
            <a:endParaRPr lang="en-US" sz="135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350" dirty="0" smtClean="0">
                <a:latin typeface="Arial" panose="020B0604020202020204" pitchFamily="34" charset="0"/>
                <a:cs typeface="Arial" panose="020B0604020202020204" pitchFamily="34" charset="0"/>
              </a:rPr>
              <a:t>Learn </a:t>
            </a:r>
            <a:r>
              <a:rPr lang="en-US" sz="1350" dirty="0">
                <a:latin typeface="Arial" panose="020B0604020202020204" pitchFamily="34" charset="0"/>
                <a:cs typeface="Arial" panose="020B0604020202020204" pitchFamily="34" charset="0"/>
              </a:rPr>
              <a:t>to operate power-driven equipment, and welder used in water service </a:t>
            </a:r>
            <a:r>
              <a:rPr lang="en-US" sz="1350" dirty="0" smtClean="0">
                <a:latin typeface="Arial" panose="020B0604020202020204" pitchFamily="34" charset="0"/>
                <a:cs typeface="Arial" panose="020B0604020202020204" pitchFamily="34" charset="0"/>
              </a:rPr>
              <a:t>work,</a:t>
            </a:r>
          </a:p>
          <a:p>
            <a:pPr marL="285750" indent="-285750">
              <a:buFont typeface="Arial" panose="020B0604020202020204" pitchFamily="34" charset="0"/>
              <a:buChar char="•"/>
            </a:pPr>
            <a:r>
              <a:rPr lang="en-US" sz="1350" dirty="0" smtClean="0">
                <a:latin typeface="Arial" panose="020B0604020202020204" pitchFamily="34" charset="0"/>
                <a:cs typeface="Arial" panose="020B0604020202020204" pitchFamily="34" charset="0"/>
              </a:rPr>
              <a:t>Learn </a:t>
            </a:r>
            <a:r>
              <a:rPr lang="en-US" sz="1350" dirty="0">
                <a:latin typeface="Arial" panose="020B0604020202020204" pitchFamily="34" charset="0"/>
                <a:cs typeface="Arial" panose="020B0604020202020204" pitchFamily="34" charset="0"/>
              </a:rPr>
              <a:t>to read water meters and turn-on and off </a:t>
            </a:r>
            <a:r>
              <a:rPr lang="en-US" sz="1350" dirty="0" smtClean="0">
                <a:latin typeface="Arial" panose="020B0604020202020204" pitchFamily="34" charset="0"/>
                <a:cs typeface="Arial" panose="020B0604020202020204" pitchFamily="34" charset="0"/>
              </a:rPr>
              <a:t>service, </a:t>
            </a:r>
            <a:endParaRPr lang="en-US" sz="13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350" dirty="0" smtClean="0">
                <a:latin typeface="Arial" panose="020B0604020202020204" pitchFamily="34" charset="0"/>
                <a:cs typeface="Arial" panose="020B0604020202020204" pitchFamily="34" charset="0"/>
              </a:rPr>
              <a:t>Learn </a:t>
            </a:r>
            <a:r>
              <a:rPr lang="en-US" sz="1350" dirty="0">
                <a:latin typeface="Arial" panose="020B0604020202020204" pitchFamily="34" charset="0"/>
                <a:cs typeface="Arial" panose="020B0604020202020204" pitchFamily="34" charset="0"/>
              </a:rPr>
              <a:t>to read and interpret plans, drawings, maps, and </a:t>
            </a:r>
            <a:r>
              <a:rPr lang="en-US" sz="1350" dirty="0" smtClean="0">
                <a:latin typeface="Arial" panose="020B0604020202020204" pitchFamily="34" charset="0"/>
                <a:cs typeface="Arial" panose="020B0604020202020204" pitchFamily="34" charset="0"/>
              </a:rPr>
              <a:t>specifications,</a:t>
            </a:r>
          </a:p>
          <a:p>
            <a:pPr marL="285750" indent="-285750">
              <a:buFont typeface="Arial" panose="020B0604020202020204" pitchFamily="34" charset="0"/>
              <a:buChar char="•"/>
            </a:pPr>
            <a:r>
              <a:rPr lang="en-US" sz="1350" dirty="0" smtClean="0">
                <a:latin typeface="Arial" panose="020B0604020202020204" pitchFamily="34" charset="0"/>
                <a:cs typeface="Arial" panose="020B0604020202020204" pitchFamily="34" charset="0"/>
              </a:rPr>
              <a:t>Observe </a:t>
            </a:r>
            <a:r>
              <a:rPr lang="en-US" sz="1350" dirty="0">
                <a:latin typeface="Arial" panose="020B0604020202020204" pitchFamily="34" charset="0"/>
                <a:cs typeface="Arial" panose="020B0604020202020204" pitchFamily="34" charset="0"/>
              </a:rPr>
              <a:t>proper safety </a:t>
            </a:r>
            <a:r>
              <a:rPr lang="en-US" sz="1350" dirty="0" smtClean="0">
                <a:latin typeface="Arial" panose="020B0604020202020204" pitchFamily="34" charset="0"/>
                <a:cs typeface="Arial" panose="020B0604020202020204" pitchFamily="34" charset="0"/>
              </a:rPr>
              <a:t>precautions, and </a:t>
            </a:r>
            <a:endParaRPr lang="en-US" sz="13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350" dirty="0" smtClean="0">
                <a:latin typeface="Arial" panose="020B0604020202020204" pitchFamily="34" charset="0"/>
                <a:cs typeface="Arial" panose="020B0604020202020204" pitchFamily="34" charset="0"/>
              </a:rPr>
              <a:t>Operate </a:t>
            </a:r>
            <a:r>
              <a:rPr lang="en-US" sz="1350" dirty="0">
                <a:latin typeface="Arial" panose="020B0604020202020204" pitchFamily="34" charset="0"/>
                <a:cs typeface="Arial" panose="020B0604020202020204" pitchFamily="34" charset="0"/>
              </a:rPr>
              <a:t>a vehicle observing legal and defensive driving practices.</a:t>
            </a:r>
          </a:p>
        </p:txBody>
      </p:sp>
      <p:sp>
        <p:nvSpPr>
          <p:cNvPr id="6" name="Rectangle 5"/>
          <p:cNvSpPr/>
          <p:nvPr/>
        </p:nvSpPr>
        <p:spPr>
          <a:xfrm>
            <a:off x="1628571" y="4584197"/>
            <a:ext cx="3535680"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http://</a:t>
            </a:r>
            <a:r>
              <a:rPr lang="en-US" sz="800" dirty="0" smtClean="0">
                <a:latin typeface="Arial" panose="020B0604020202020204" pitchFamily="34" charset="0"/>
                <a:cs typeface="Arial" panose="020B0604020202020204" pitchFamily="34" charset="0"/>
              </a:rPr>
              <a:t>www.vwd.org/departments/operations-and-maintenance</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463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 y="5117785"/>
            <a:ext cx="1035699" cy="1740215"/>
          </a:xfrm>
          <a:prstGeom prst="rect">
            <a:avLst/>
          </a:prstGeom>
        </p:spPr>
      </p:pic>
      <p:sp>
        <p:nvSpPr>
          <p:cNvPr id="2" name="Title 1"/>
          <p:cNvSpPr>
            <a:spLocks noGrp="1"/>
          </p:cNvSpPr>
          <p:nvPr>
            <p:ph type="title"/>
          </p:nvPr>
        </p:nvSpPr>
        <p:spPr>
          <a:xfrm>
            <a:off x="838200" y="365126"/>
            <a:ext cx="10515600" cy="977900"/>
          </a:xfrm>
        </p:spPr>
        <p:txBody>
          <a:bodyPr>
            <a:normAutofit/>
          </a:bodyPr>
          <a:lstStyle/>
          <a:p>
            <a:pPr algn="ctr"/>
            <a:r>
              <a:rPr lang="en-US" sz="4000" dirty="0" smtClean="0">
                <a:latin typeface="Arial" panose="020B0604020202020204" pitchFamily="34" charset="0"/>
                <a:cs typeface="Arial" panose="020B0604020202020204" pitchFamily="34" charset="0"/>
              </a:rPr>
              <a:t>Water Engineer </a:t>
            </a:r>
            <a:endParaRPr lang="en-US" sz="4000" dirty="0">
              <a:latin typeface="Arial" panose="020B0604020202020204" pitchFamily="34" charset="0"/>
              <a:cs typeface="Arial" panose="020B0604020202020204" pitchFamily="34" charset="0"/>
            </a:endParaRPr>
          </a:p>
        </p:txBody>
      </p:sp>
      <p:sp>
        <p:nvSpPr>
          <p:cNvPr id="9" name="Rectangle 8"/>
          <p:cNvSpPr/>
          <p:nvPr/>
        </p:nvSpPr>
        <p:spPr>
          <a:xfrm>
            <a:off x="1035698" y="5408309"/>
            <a:ext cx="10834687" cy="492443"/>
          </a:xfrm>
          <a:prstGeom prst="rect">
            <a:avLst/>
          </a:prstGeom>
        </p:spPr>
        <p:txBody>
          <a:bodyPr wrap="square">
            <a:spAutoFit/>
          </a:bodyPr>
          <a:lstStyle/>
          <a:p>
            <a:pPr lvl="1"/>
            <a:endParaRPr lang="en-US" sz="2600" dirty="0" smtClean="0">
              <a:solidFill>
                <a:srgbClr val="000000"/>
              </a:solidFill>
              <a:latin typeface="Arial" panose="020B0604020202020204" pitchFamily="34" charset="0"/>
              <a:cs typeface="Arial" panose="020B0604020202020204" pitchFamily="34" charset="0"/>
            </a:endParaRPr>
          </a:p>
        </p:txBody>
      </p:sp>
      <p:sp>
        <p:nvSpPr>
          <p:cNvPr id="3" name="TextBox 2"/>
          <p:cNvSpPr txBox="1"/>
          <p:nvPr/>
        </p:nvSpPr>
        <p:spPr>
          <a:xfrm>
            <a:off x="5228838" y="1343026"/>
            <a:ext cx="6702724" cy="4293483"/>
          </a:xfrm>
          <a:prstGeom prst="rect">
            <a:avLst/>
          </a:prstGeom>
          <a:noFill/>
        </p:spPr>
        <p:txBody>
          <a:bodyPr wrap="square" rtlCol="0">
            <a:spAutoFit/>
          </a:bodyPr>
          <a:lstStyle/>
          <a:p>
            <a:r>
              <a:rPr lang="en-US" sz="1300" b="1" dirty="0">
                <a:latin typeface="Arial" panose="020B0604020202020204" pitchFamily="34" charset="0"/>
                <a:cs typeface="Arial" panose="020B0604020202020204" pitchFamily="34" charset="0"/>
              </a:rPr>
              <a:t>Knowledge of: </a:t>
            </a:r>
          </a:p>
          <a:p>
            <a:pPr marL="285750" indent="-285750">
              <a:buFont typeface="Arial" panose="020B0604020202020204" pitchFamily="34" charset="0"/>
              <a:buChar char="•"/>
            </a:pPr>
            <a:r>
              <a:rPr lang="en-US" sz="1300" dirty="0" smtClean="0">
                <a:latin typeface="Arial" panose="020B0604020202020204" pitchFamily="34" charset="0"/>
                <a:cs typeface="Arial" panose="020B0604020202020204" pitchFamily="34" charset="0"/>
              </a:rPr>
              <a:t>Uses </a:t>
            </a:r>
            <a:r>
              <a:rPr lang="en-US" sz="1300" dirty="0">
                <a:latin typeface="Arial" panose="020B0604020202020204" pitchFamily="34" charset="0"/>
                <a:cs typeface="Arial" panose="020B0604020202020204" pitchFamily="34" charset="0"/>
              </a:rPr>
              <a:t>and purposes of common construction and maintenance tools and </a:t>
            </a:r>
            <a:r>
              <a:rPr lang="en-US" sz="1300" dirty="0" smtClean="0">
                <a:latin typeface="Arial" panose="020B0604020202020204" pitchFamily="34" charset="0"/>
                <a:cs typeface="Arial" panose="020B0604020202020204" pitchFamily="34" charset="0"/>
              </a:rPr>
              <a:t>equipment,</a:t>
            </a:r>
            <a:endParaRPr lang="en-US" sz="13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300" dirty="0" smtClean="0">
                <a:latin typeface="Arial" panose="020B0604020202020204" pitchFamily="34" charset="0"/>
                <a:cs typeface="Arial" panose="020B0604020202020204" pitchFamily="34" charset="0"/>
              </a:rPr>
              <a:t>Basic </a:t>
            </a:r>
            <a:r>
              <a:rPr lang="en-US" sz="1300" dirty="0">
                <a:latin typeface="Arial" panose="020B0604020202020204" pitchFamily="34" charset="0"/>
                <a:cs typeface="Arial" panose="020B0604020202020204" pitchFamily="34" charset="0"/>
              </a:rPr>
              <a:t>equipment operation, maintenance, and repair principles and practices for use in wastewater processing to ensure compliance with government </a:t>
            </a:r>
            <a:r>
              <a:rPr lang="en-US" sz="1300" dirty="0" smtClean="0">
                <a:latin typeface="Arial" panose="020B0604020202020204" pitchFamily="34" charset="0"/>
                <a:cs typeface="Arial" panose="020B0604020202020204" pitchFamily="34" charset="0"/>
              </a:rPr>
              <a:t>standards </a:t>
            </a:r>
          </a:p>
          <a:p>
            <a:pPr marL="285750" indent="-285750">
              <a:buFont typeface="Arial" panose="020B0604020202020204" pitchFamily="34" charset="0"/>
              <a:buChar char="•"/>
            </a:pPr>
            <a:r>
              <a:rPr lang="en-US" sz="1300" dirty="0" smtClean="0">
                <a:latin typeface="Arial" panose="020B0604020202020204" pitchFamily="34" charset="0"/>
                <a:cs typeface="Arial" panose="020B0604020202020204" pitchFamily="34" charset="0"/>
              </a:rPr>
              <a:t>Water </a:t>
            </a:r>
            <a:r>
              <a:rPr lang="en-US" sz="1300" dirty="0">
                <a:latin typeface="Arial" panose="020B0604020202020204" pitchFamily="34" charset="0"/>
                <a:cs typeface="Arial" panose="020B0604020202020204" pitchFamily="34" charset="0"/>
              </a:rPr>
              <a:t>supply systems, runoff collection networks, water and wastewater treatment plants, or wastewater collection systems</a:t>
            </a:r>
            <a:r>
              <a:rPr lang="en-US" sz="13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300" dirty="0" smtClean="0">
                <a:latin typeface="Arial" panose="020B0604020202020204" pitchFamily="34" charset="0"/>
                <a:cs typeface="Arial" panose="020B0604020202020204" pitchFamily="34" charset="0"/>
              </a:rPr>
              <a:t>Efficiency </a:t>
            </a:r>
            <a:r>
              <a:rPr lang="en-US" sz="1300" dirty="0">
                <a:latin typeface="Arial" panose="020B0604020202020204" pitchFamily="34" charset="0"/>
                <a:cs typeface="Arial" panose="020B0604020202020204" pitchFamily="34" charset="0"/>
              </a:rPr>
              <a:t>of water delivery structures, such as dams, </a:t>
            </a:r>
            <a:r>
              <a:rPr lang="en-US" sz="1300" dirty="0" err="1">
                <a:latin typeface="Arial" panose="020B0604020202020204" pitchFamily="34" charset="0"/>
                <a:cs typeface="Arial" panose="020B0604020202020204" pitchFamily="34" charset="0"/>
              </a:rPr>
              <a:t>tainter</a:t>
            </a:r>
            <a:r>
              <a:rPr lang="en-US" sz="1300" dirty="0">
                <a:latin typeface="Arial" panose="020B0604020202020204" pitchFamily="34" charset="0"/>
                <a:cs typeface="Arial" panose="020B0604020202020204" pitchFamily="34" charset="0"/>
              </a:rPr>
              <a:t> gates, canals, pipes, penstocks, or cofferdams.</a:t>
            </a:r>
            <a:endParaRPr lang="en-US" sz="1300" dirty="0" smtClean="0">
              <a:latin typeface="Arial" panose="020B0604020202020204" pitchFamily="34" charset="0"/>
              <a:cs typeface="Arial" panose="020B0604020202020204" pitchFamily="34" charset="0"/>
            </a:endParaRPr>
          </a:p>
          <a:p>
            <a:endParaRPr lang="en-US" sz="13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a:p>
            <a:r>
              <a:rPr lang="en-US" sz="1300" b="1" dirty="0" smtClean="0">
                <a:latin typeface="Arial" panose="020B0604020202020204" pitchFamily="34" charset="0"/>
                <a:cs typeface="Arial" panose="020B0604020202020204" pitchFamily="34" charset="0"/>
              </a:rPr>
              <a:t>Ability </a:t>
            </a:r>
            <a:r>
              <a:rPr lang="en-US" sz="1300" b="1" dirty="0">
                <a:latin typeface="Arial" panose="020B0604020202020204" pitchFamily="34" charset="0"/>
                <a:cs typeface="Arial" panose="020B0604020202020204" pitchFamily="34" charset="0"/>
              </a:rPr>
              <a:t>to: </a:t>
            </a:r>
          </a:p>
          <a:p>
            <a:pPr marL="285750" indent="-285750">
              <a:buFont typeface="Arial" panose="020B0604020202020204" pitchFamily="34" charset="0"/>
              <a:buChar char="•"/>
            </a:pPr>
            <a:r>
              <a:rPr lang="en-US" sz="1300" dirty="0" smtClean="0">
                <a:latin typeface="Arial" panose="020B0604020202020204" pitchFamily="34" charset="0"/>
                <a:cs typeface="Arial" panose="020B0604020202020204" pitchFamily="34" charset="0"/>
              </a:rPr>
              <a:t>design </a:t>
            </a:r>
            <a:r>
              <a:rPr lang="en-US" sz="1300" dirty="0">
                <a:latin typeface="Arial" panose="020B0604020202020204" pitchFamily="34" charset="0"/>
                <a:cs typeface="Arial" panose="020B0604020202020204" pitchFamily="34" charset="0"/>
              </a:rPr>
              <a:t>sewer improvement plans or flood </a:t>
            </a:r>
            <a:r>
              <a:rPr lang="en-US" sz="1300" dirty="0" smtClean="0">
                <a:latin typeface="Arial" panose="020B0604020202020204" pitchFamily="34" charset="0"/>
                <a:cs typeface="Arial" panose="020B0604020202020204" pitchFamily="34" charset="0"/>
              </a:rPr>
              <a:t>defense programs</a:t>
            </a:r>
            <a:r>
              <a:rPr lang="en-US" sz="1300" dirty="0">
                <a:latin typeface="Arial" panose="020B0604020202020204" pitchFamily="34" charset="0"/>
                <a:cs typeface="Arial" panose="020B0604020202020204" pitchFamily="34" charset="0"/>
              </a:rPr>
              <a:t>, and associated structures, such as pumping stations, pipework and </a:t>
            </a:r>
            <a:r>
              <a:rPr lang="en-US" sz="1300" dirty="0" smtClean="0">
                <a:latin typeface="Arial" panose="020B0604020202020204" pitchFamily="34" charset="0"/>
                <a:cs typeface="Arial" panose="020B0604020202020204" pitchFamily="34" charset="0"/>
              </a:rPr>
              <a:t>earthwork</a:t>
            </a:r>
            <a:endParaRPr lang="en-US" sz="13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300" dirty="0" smtClean="0">
                <a:latin typeface="Arial" panose="020B0604020202020204" pitchFamily="34" charset="0"/>
                <a:cs typeface="Arial" panose="020B0604020202020204" pitchFamily="34" charset="0"/>
              </a:rPr>
              <a:t>keep </a:t>
            </a:r>
            <a:r>
              <a:rPr lang="en-US" sz="1300" dirty="0">
                <a:latin typeface="Arial" panose="020B0604020202020204" pitchFamily="34" charset="0"/>
                <a:cs typeface="Arial" panose="020B0604020202020204" pitchFamily="34" charset="0"/>
              </a:rPr>
              <a:t>up to date with environmental matters; being aware of policy and developments</a:t>
            </a:r>
          </a:p>
          <a:p>
            <a:pPr marL="285750" indent="-285750">
              <a:buFont typeface="Arial" panose="020B0604020202020204" pitchFamily="34" charset="0"/>
              <a:buChar char="•"/>
            </a:pPr>
            <a:r>
              <a:rPr lang="en-US" sz="1300" dirty="0" smtClean="0">
                <a:latin typeface="Arial" panose="020B0604020202020204" pitchFamily="34" charset="0"/>
                <a:cs typeface="Arial" panose="020B0604020202020204" pitchFamily="34" charset="0"/>
              </a:rPr>
              <a:t>present </a:t>
            </a:r>
            <a:r>
              <a:rPr lang="en-US" sz="1300" dirty="0">
                <a:latin typeface="Arial" panose="020B0604020202020204" pitchFamily="34" charset="0"/>
                <a:cs typeface="Arial" panose="020B0604020202020204" pitchFamily="34" charset="0"/>
              </a:rPr>
              <a:t>technical data or project results; both technical and non-technical</a:t>
            </a:r>
          </a:p>
          <a:p>
            <a:pPr marL="285750" indent="-285750">
              <a:buFont typeface="Arial" panose="020B0604020202020204" pitchFamily="34" charset="0"/>
              <a:buChar char="•"/>
            </a:pPr>
            <a:r>
              <a:rPr lang="en-US" sz="1300" dirty="0" smtClean="0">
                <a:latin typeface="Arial" panose="020B0604020202020204" pitchFamily="34" charset="0"/>
                <a:cs typeface="Arial" panose="020B0604020202020204" pitchFamily="34" charset="0"/>
              </a:rPr>
              <a:t>keep </a:t>
            </a:r>
            <a:r>
              <a:rPr lang="en-US" sz="1300" dirty="0">
                <a:latin typeface="Arial" panose="020B0604020202020204" pitchFamily="34" charset="0"/>
                <a:cs typeface="Arial" panose="020B0604020202020204" pitchFamily="34" charset="0"/>
              </a:rPr>
              <a:t>track of the progress of projects from beginning to end - from feasibility, to design through to construction and handover (or handling just one section of a large project)</a:t>
            </a:r>
          </a:p>
          <a:p>
            <a:pPr marL="285750" indent="-285750">
              <a:buFont typeface="Arial" panose="020B0604020202020204" pitchFamily="34" charset="0"/>
              <a:buChar char="•"/>
            </a:pPr>
            <a:r>
              <a:rPr lang="en-US" sz="1300" dirty="0" smtClean="0">
                <a:latin typeface="Arial" panose="020B0604020202020204" pitchFamily="34" charset="0"/>
                <a:cs typeface="Arial" panose="020B0604020202020204" pitchFamily="34" charset="0"/>
              </a:rPr>
              <a:t>control </a:t>
            </a:r>
            <a:r>
              <a:rPr lang="en-US" sz="1300" dirty="0">
                <a:latin typeface="Arial" panose="020B0604020202020204" pitchFamily="34" charset="0"/>
                <a:cs typeface="Arial" panose="020B0604020202020204" pitchFamily="34" charset="0"/>
              </a:rPr>
              <a:t>budgets at the project level</a:t>
            </a:r>
          </a:p>
          <a:p>
            <a:pPr marL="285750" indent="-285750">
              <a:buFont typeface="Arial" panose="020B0604020202020204" pitchFamily="34" charset="0"/>
              <a:buChar char="•"/>
            </a:pPr>
            <a:r>
              <a:rPr lang="en-US" sz="1300" dirty="0" smtClean="0">
                <a:latin typeface="Arial" panose="020B0604020202020204" pitchFamily="34" charset="0"/>
                <a:cs typeface="Arial" panose="020B0604020202020204" pitchFamily="34" charset="0"/>
              </a:rPr>
              <a:t>use </a:t>
            </a:r>
            <a:r>
              <a:rPr lang="en-US" sz="1300" dirty="0">
                <a:latin typeface="Arial" panose="020B0604020202020204" pitchFamily="34" charset="0"/>
                <a:cs typeface="Arial" panose="020B0604020202020204" pitchFamily="34" charset="0"/>
              </a:rPr>
              <a:t>computer simulations to analyze, for example, potential dam </a:t>
            </a:r>
            <a:r>
              <a:rPr lang="en-US" sz="1300" dirty="0" smtClean="0">
                <a:latin typeface="Arial" panose="020B0604020202020204" pitchFamily="34" charset="0"/>
                <a:cs typeface="Arial" panose="020B0604020202020204" pitchFamily="34" charset="0"/>
              </a:rPr>
              <a:t>failure</a:t>
            </a:r>
            <a:endParaRPr lang="en-US" sz="13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300" dirty="0" smtClean="0">
                <a:latin typeface="Arial" panose="020B0604020202020204" pitchFamily="34" charset="0"/>
                <a:cs typeface="Arial" panose="020B0604020202020204" pitchFamily="34" charset="0"/>
              </a:rPr>
              <a:t>monitor </a:t>
            </a:r>
            <a:r>
              <a:rPr lang="en-US" sz="1300" dirty="0">
                <a:latin typeface="Arial" panose="020B0604020202020204" pitchFamily="34" charset="0"/>
                <a:cs typeface="Arial" panose="020B0604020202020204" pitchFamily="34" charset="0"/>
              </a:rPr>
              <a:t>flood levels at times of high </a:t>
            </a:r>
            <a:r>
              <a:rPr lang="en-US" sz="1300" dirty="0" smtClean="0">
                <a:latin typeface="Arial" panose="020B0604020202020204" pitchFamily="34" charset="0"/>
                <a:cs typeface="Arial" panose="020B0604020202020204" pitchFamily="34" charset="0"/>
              </a:rPr>
              <a:t>risk</a:t>
            </a:r>
            <a:endParaRPr lang="en-US" sz="13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508124" y="1207107"/>
            <a:ext cx="4319390" cy="2589248"/>
          </a:xfrm>
          <a:prstGeom prst="rect">
            <a:avLst/>
          </a:prstGeom>
        </p:spPr>
      </p:pic>
      <p:pic>
        <p:nvPicPr>
          <p:cNvPr id="6" name="Picture 5"/>
          <p:cNvPicPr>
            <a:picLocks noChangeAspect="1"/>
          </p:cNvPicPr>
          <p:nvPr/>
        </p:nvPicPr>
        <p:blipFill>
          <a:blip r:embed="rId4"/>
          <a:stretch>
            <a:fillRect/>
          </a:stretch>
        </p:blipFill>
        <p:spPr>
          <a:xfrm>
            <a:off x="1314072" y="4082625"/>
            <a:ext cx="3513442" cy="2525591"/>
          </a:xfrm>
          <a:prstGeom prst="rect">
            <a:avLst/>
          </a:prstGeom>
        </p:spPr>
      </p:pic>
      <p:sp>
        <p:nvSpPr>
          <p:cNvPr id="8" name="Rectangle 7"/>
          <p:cNvSpPr/>
          <p:nvPr/>
        </p:nvSpPr>
        <p:spPr>
          <a:xfrm>
            <a:off x="1709878" y="6608216"/>
            <a:ext cx="2720617" cy="215444"/>
          </a:xfrm>
          <a:prstGeom prst="rect">
            <a:avLst/>
          </a:prstGeom>
        </p:spPr>
        <p:txBody>
          <a:bodyPr wrap="none">
            <a:spAutoFit/>
          </a:bodyPr>
          <a:lstStyle/>
          <a:p>
            <a:r>
              <a:rPr lang="en-US" sz="800" dirty="0">
                <a:latin typeface="Arial" panose="020B0604020202020204" pitchFamily="34" charset="0"/>
                <a:cs typeface="Arial" panose="020B0604020202020204" pitchFamily="34" charset="0"/>
              </a:rPr>
              <a:t>https://www.boardofwatersupply.com/jobs/how-we-work</a:t>
            </a:r>
          </a:p>
        </p:txBody>
      </p:sp>
      <p:sp>
        <p:nvSpPr>
          <p:cNvPr id="11" name="Rectangle 10"/>
          <p:cNvSpPr/>
          <p:nvPr/>
        </p:nvSpPr>
        <p:spPr>
          <a:xfrm>
            <a:off x="2488937" y="3741592"/>
            <a:ext cx="2073003" cy="215444"/>
          </a:xfrm>
          <a:prstGeom prst="rect">
            <a:avLst/>
          </a:prstGeom>
        </p:spPr>
        <p:txBody>
          <a:bodyPr wrap="none">
            <a:spAutoFit/>
          </a:bodyPr>
          <a:lstStyle/>
          <a:p>
            <a:r>
              <a:rPr lang="en-US" sz="800" dirty="0">
                <a:latin typeface="Arial" panose="020B0604020202020204" pitchFamily="34" charset="0"/>
                <a:cs typeface="Arial" panose="020B0604020202020204" pitchFamily="34" charset="0"/>
              </a:rPr>
              <a:t>https://baywork.org/career-path/engineer/</a:t>
            </a:r>
          </a:p>
        </p:txBody>
      </p:sp>
    </p:spTree>
    <p:extLst>
      <p:ext uri="{BB962C8B-B14F-4D97-AF65-F5344CB8AC3E}">
        <p14:creationId xmlns:p14="http://schemas.microsoft.com/office/powerpoint/2010/main" val="1192050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1487"/>
          </a:xfrm>
          <a:prstGeom prst="rect">
            <a:avLst/>
          </a:prstGeom>
          <a:solidFill>
            <a:srgbClr val="5A8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5257800"/>
            <a:ext cx="12353026" cy="1600200"/>
          </a:xfrm>
          <a:prstGeom prst="rect">
            <a:avLst/>
          </a:prstGeom>
          <a:solidFill>
            <a:srgbClr val="0A2C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smtClean="0">
                <a:latin typeface="Bahnschrift SemiBold" panose="020B0502040204020203" pitchFamily="34" charset="0"/>
              </a:rPr>
              <a:t>Vermont Rural Water Association</a:t>
            </a:r>
          </a:p>
          <a:p>
            <a:pPr algn="ctr"/>
            <a:r>
              <a:rPr lang="en-US" sz="2800" spc="300" dirty="0" smtClean="0">
                <a:latin typeface="Bahnschrift Light" panose="020B0502040204020203" pitchFamily="34" charset="0"/>
              </a:rPr>
              <a:t>Clean Water for Vermont Communities.</a:t>
            </a:r>
            <a:endParaRPr lang="en-US" sz="2800" spc="300" dirty="0">
              <a:latin typeface="Bahnschrift Light" panose="020B0502040204020203" pitchFamily="34" charset="0"/>
            </a:endParaRPr>
          </a:p>
        </p:txBody>
      </p:sp>
      <p:sp>
        <p:nvSpPr>
          <p:cNvPr id="4" name="TextBox 3"/>
          <p:cNvSpPr txBox="1"/>
          <p:nvPr/>
        </p:nvSpPr>
        <p:spPr>
          <a:xfrm>
            <a:off x="1129728" y="1503446"/>
            <a:ext cx="10093570" cy="1077218"/>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Check out the activity and video guide for opportunities to deepen your learning!</a:t>
            </a:r>
            <a:endParaRPr lang="en-US" sz="3200" dirty="0">
              <a:latin typeface="Arial" panose="020B0604020202020204" pitchFamily="34" charset="0"/>
              <a:cs typeface="Arial" panose="020B0604020202020204" pitchFamily="34" charset="0"/>
            </a:endParaRPr>
          </a:p>
        </p:txBody>
      </p:sp>
      <p:sp>
        <p:nvSpPr>
          <p:cNvPr id="5" name="TextBox 4"/>
          <p:cNvSpPr txBox="1"/>
          <p:nvPr/>
        </p:nvSpPr>
        <p:spPr>
          <a:xfrm>
            <a:off x="1411082" y="3117951"/>
            <a:ext cx="9530862" cy="1200329"/>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These educational materials were created through a partnership between Vermont Works for Women and </a:t>
            </a:r>
            <a:r>
              <a:rPr lang="en-US" i="1" dirty="0" smtClean="0">
                <a:latin typeface="Arial" panose="020B0604020202020204" pitchFamily="34" charset="0"/>
                <a:cs typeface="Arial" panose="020B0604020202020204" pitchFamily="34" charset="0"/>
              </a:rPr>
              <a:t>the </a:t>
            </a:r>
            <a:r>
              <a:rPr lang="en-US" i="1" dirty="0">
                <a:latin typeface="Arial" panose="020B0604020202020204" pitchFamily="34" charset="0"/>
                <a:cs typeface="Arial" panose="020B0604020202020204" pitchFamily="34" charset="0"/>
              </a:rPr>
              <a:t>Vermont Rural Water Association to support water education for </a:t>
            </a:r>
            <a:r>
              <a:rPr lang="en-US" i="1" dirty="0" smtClean="0">
                <a:latin typeface="Arial" panose="020B0604020202020204" pitchFamily="34" charset="0"/>
                <a:cs typeface="Arial" panose="020B0604020202020204" pitchFamily="34" charset="0"/>
              </a:rPr>
              <a:t>Vermont’s students. </a:t>
            </a: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5012" y="4163590"/>
            <a:ext cx="2109166" cy="878724"/>
          </a:xfrm>
          <a:prstGeom prst="rect">
            <a:avLst/>
          </a:prstGeom>
        </p:spPr>
      </p:pic>
      <p:pic>
        <p:nvPicPr>
          <p:cNvPr id="7" name="Picture 6"/>
          <p:cNvPicPr>
            <a:picLocks noChangeAspect="1"/>
          </p:cNvPicPr>
          <p:nvPr/>
        </p:nvPicPr>
        <p:blipFill>
          <a:blip r:embed="rId3"/>
          <a:stretch>
            <a:fillRect/>
          </a:stretch>
        </p:blipFill>
        <p:spPr>
          <a:xfrm>
            <a:off x="7109190" y="4072135"/>
            <a:ext cx="634098" cy="1061634"/>
          </a:xfrm>
          <a:prstGeom prst="rect">
            <a:avLst/>
          </a:prstGeom>
        </p:spPr>
      </p:pic>
    </p:spTree>
    <p:extLst>
      <p:ext uri="{BB962C8B-B14F-4D97-AF65-F5344CB8AC3E}">
        <p14:creationId xmlns:p14="http://schemas.microsoft.com/office/powerpoint/2010/main" val="1773698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3197</TotalTime>
  <Words>720</Words>
  <Application>Microsoft Office PowerPoint</Application>
  <PresentationFormat>Widescreen</PresentationFormat>
  <Paragraphs>95</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Bahnschrift Light</vt:lpstr>
      <vt:lpstr>Bahnschrift SemiBold</vt:lpstr>
      <vt:lpstr>Calibri</vt:lpstr>
      <vt:lpstr>Calibri Light</vt:lpstr>
      <vt:lpstr>Gotham Bold</vt:lpstr>
      <vt:lpstr>GothamBlack</vt:lpstr>
      <vt:lpstr>Office Theme</vt:lpstr>
      <vt:lpstr>PowerPoint Presentation</vt:lpstr>
      <vt:lpstr>Careers in Water</vt:lpstr>
      <vt:lpstr>Explore Career Paths in Water</vt:lpstr>
      <vt:lpstr>Drinking Water Operator</vt:lpstr>
      <vt:lpstr>Wastewater Treatment Operator</vt:lpstr>
      <vt:lpstr>Water Maintenance Worker </vt:lpstr>
      <vt:lpstr>Water Engineer </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Boyk</dc:creator>
  <cp:lastModifiedBy>Katherine Boyk</cp:lastModifiedBy>
  <cp:revision>106</cp:revision>
  <dcterms:created xsi:type="dcterms:W3CDTF">2020-07-20T15:00:43Z</dcterms:created>
  <dcterms:modified xsi:type="dcterms:W3CDTF">2020-10-01T20:08:17Z</dcterms:modified>
</cp:coreProperties>
</file>