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58" r:id="rId4"/>
    <p:sldId id="262" r:id="rId5"/>
    <p:sldId id="263" r:id="rId6"/>
    <p:sldId id="25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oyk" initials="KB" lastIdx="3" clrIdx="0">
    <p:extLst>
      <p:ext uri="{19B8F6BF-5375-455C-9EA6-DF929625EA0E}">
        <p15:presenceInfo xmlns:p15="http://schemas.microsoft.com/office/powerpoint/2012/main" userId="S-1-12-1-2161226-1181965178-1022509702-163645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38" autoAdjust="0"/>
  </p:normalViewPr>
  <p:slideViewPr>
    <p:cSldViewPr snapToGrid="0">
      <p:cViewPr varScale="1">
        <p:scale>
          <a:sx n="84" d="100"/>
          <a:sy n="84" d="100"/>
        </p:scale>
        <p:origin x="6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106BE-0202-4076-AF3B-D1310D750A2E}"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B27D2-921F-4928-86F1-7A1E0EF3321F}" type="slidenum">
              <a:rPr lang="en-US" smtClean="0"/>
              <a:t>‹#›</a:t>
            </a:fld>
            <a:endParaRPr lang="en-US"/>
          </a:p>
        </p:txBody>
      </p:sp>
    </p:spTree>
    <p:extLst>
      <p:ext uri="{BB962C8B-B14F-4D97-AF65-F5344CB8AC3E}">
        <p14:creationId xmlns:p14="http://schemas.microsoft.com/office/powerpoint/2010/main" val="116957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urses.lumenlearning.com/geophysical/chapter/distribution-of-earths-water/#:~:text=Earth's%20oceans%20contain%2097%25%20of,is%20known%20as%20a%20reservoi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 interactive version of the water cycle (advanced)</a:t>
            </a:r>
            <a:r>
              <a:rPr lang="en-US" baseline="0" dirty="0" smtClean="0"/>
              <a:t> with definitions of </a:t>
            </a:r>
            <a:r>
              <a:rPr lang="en-US" baseline="0" smtClean="0"/>
              <a:t>each phase, please visit: https://water.usgs.gov/edu/watercycle-kids-adv.html </a:t>
            </a:r>
            <a:endParaRPr lang="en-US" dirty="0"/>
          </a:p>
        </p:txBody>
      </p:sp>
      <p:sp>
        <p:nvSpPr>
          <p:cNvPr id="4" name="Slide Number Placeholder 3"/>
          <p:cNvSpPr>
            <a:spLocks noGrp="1"/>
          </p:cNvSpPr>
          <p:nvPr>
            <p:ph type="sldNum" sz="quarter" idx="10"/>
          </p:nvPr>
        </p:nvSpPr>
        <p:spPr/>
        <p:txBody>
          <a:bodyPr/>
          <a:lstStyle/>
          <a:p>
            <a:fld id="{B1DB27D2-921F-4928-86F1-7A1E0EF3321F}" type="slidenum">
              <a:rPr lang="en-US" smtClean="0"/>
              <a:t>2</a:t>
            </a:fld>
            <a:endParaRPr lang="en-US"/>
          </a:p>
        </p:txBody>
      </p:sp>
    </p:spTree>
    <p:extLst>
      <p:ext uri="{BB962C8B-B14F-4D97-AF65-F5344CB8AC3E}">
        <p14:creationId xmlns:p14="http://schemas.microsoft.com/office/powerpoint/2010/main" val="202036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B27D2-921F-4928-86F1-7A1E0EF3321F}" type="slidenum">
              <a:rPr lang="en-US" smtClean="0"/>
              <a:t>3</a:t>
            </a:fld>
            <a:endParaRPr lang="en-US"/>
          </a:p>
        </p:txBody>
      </p:sp>
    </p:spTree>
    <p:extLst>
      <p:ext uri="{BB962C8B-B14F-4D97-AF65-F5344CB8AC3E}">
        <p14:creationId xmlns:p14="http://schemas.microsoft.com/office/powerpoint/2010/main" val="212734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from USGS and Teachers Pay Teachers</a:t>
            </a:r>
            <a:endParaRPr lang="en-US" dirty="0"/>
          </a:p>
        </p:txBody>
      </p:sp>
      <p:sp>
        <p:nvSpPr>
          <p:cNvPr id="4" name="Slide Number Placeholder 3"/>
          <p:cNvSpPr>
            <a:spLocks noGrp="1"/>
          </p:cNvSpPr>
          <p:nvPr>
            <p:ph type="sldNum" sz="quarter" idx="10"/>
          </p:nvPr>
        </p:nvSpPr>
        <p:spPr/>
        <p:txBody>
          <a:bodyPr/>
          <a:lstStyle/>
          <a:p>
            <a:fld id="{B1DB27D2-921F-4928-86F1-7A1E0EF3321F}" type="slidenum">
              <a:rPr lang="en-US" smtClean="0"/>
              <a:t>4</a:t>
            </a:fld>
            <a:endParaRPr lang="en-US"/>
          </a:p>
        </p:txBody>
      </p:sp>
    </p:spTree>
    <p:extLst>
      <p:ext uri="{BB962C8B-B14F-4D97-AF65-F5344CB8AC3E}">
        <p14:creationId xmlns:p14="http://schemas.microsoft.com/office/powerpoint/2010/main" val="217179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B27D2-921F-4928-86F1-7A1E0EF3321F}" type="slidenum">
              <a:rPr lang="en-US" smtClean="0"/>
              <a:t>5</a:t>
            </a:fld>
            <a:endParaRPr lang="en-US"/>
          </a:p>
        </p:txBody>
      </p:sp>
    </p:spTree>
    <p:extLst>
      <p:ext uri="{BB962C8B-B14F-4D97-AF65-F5344CB8AC3E}">
        <p14:creationId xmlns:p14="http://schemas.microsoft.com/office/powerpoint/2010/main" val="280407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Adapted from Lumen</a:t>
            </a:r>
            <a:r>
              <a:rPr lang="en-US" baseline="0" dirty="0" smtClean="0"/>
              <a:t> Learning: </a:t>
            </a:r>
            <a:r>
              <a:rPr lang="en-US" dirty="0" smtClean="0">
                <a:hlinkClick r:id="rId3"/>
              </a:rPr>
              <a:t>https://courses.lumenlearning.com/geophysical/chapter/distribution-of-earths-water/#:~:text=Earth's%20oceans%20contain%2097%25%20of,is%20known%20as%20a%20reservoir.</a:t>
            </a:r>
            <a:endParaRPr lang="en-US" dirty="0" smtClean="0"/>
          </a:p>
          <a:p>
            <a:endParaRPr lang="en-US" dirty="0"/>
          </a:p>
        </p:txBody>
      </p:sp>
      <p:sp>
        <p:nvSpPr>
          <p:cNvPr id="4" name="Slide Number Placeholder 3"/>
          <p:cNvSpPr>
            <a:spLocks noGrp="1"/>
          </p:cNvSpPr>
          <p:nvPr>
            <p:ph type="sldNum" sz="quarter" idx="10"/>
          </p:nvPr>
        </p:nvSpPr>
        <p:spPr/>
        <p:txBody>
          <a:bodyPr/>
          <a:lstStyle/>
          <a:p>
            <a:fld id="{B1DB27D2-921F-4928-86F1-7A1E0EF3321F}" type="slidenum">
              <a:rPr lang="en-US" smtClean="0"/>
              <a:t>6</a:t>
            </a:fld>
            <a:endParaRPr lang="en-US"/>
          </a:p>
        </p:txBody>
      </p:sp>
    </p:spTree>
    <p:extLst>
      <p:ext uri="{BB962C8B-B14F-4D97-AF65-F5344CB8AC3E}">
        <p14:creationId xmlns:p14="http://schemas.microsoft.com/office/powerpoint/2010/main" val="383804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290286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364680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B606D-08B6-4E8C-BF09-D391009722A7}"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216997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9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1B606D-08B6-4E8C-BF09-D391009722A7}"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38356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B606D-08B6-4E8C-BF09-D391009722A7}"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52676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B606D-08B6-4E8C-BF09-D391009722A7}"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14557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B606D-08B6-4E8C-BF09-D391009722A7}"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262536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B606D-08B6-4E8C-BF09-D391009722A7}"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90126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606D-08B6-4E8C-BF09-D391009722A7}"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97886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606D-08B6-4E8C-BF09-D391009722A7}"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72262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606D-08B6-4E8C-BF09-D391009722A7}"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3D3-DAD9-4300-95D9-803CAECFC309}" type="slidenum">
              <a:rPr lang="en-US" smtClean="0"/>
              <a:t>‹#›</a:t>
            </a:fld>
            <a:endParaRPr lang="en-US"/>
          </a:p>
        </p:txBody>
      </p:sp>
    </p:spTree>
    <p:extLst>
      <p:ext uri="{BB962C8B-B14F-4D97-AF65-F5344CB8AC3E}">
        <p14:creationId xmlns:p14="http://schemas.microsoft.com/office/powerpoint/2010/main" val="12788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606D-08B6-4E8C-BF09-D391009722A7}" type="datetimeFigureOut">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163D3-DAD9-4300-95D9-803CAECFC309}" type="slidenum">
              <a:rPr lang="en-US" smtClean="0"/>
              <a:t>‹#›</a:t>
            </a:fld>
            <a:endParaRPr lang="en-US"/>
          </a:p>
        </p:txBody>
      </p:sp>
    </p:spTree>
    <p:extLst>
      <p:ext uri="{BB962C8B-B14F-4D97-AF65-F5344CB8AC3E}">
        <p14:creationId xmlns:p14="http://schemas.microsoft.com/office/powerpoint/2010/main" val="36519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bBzt9faOX04" TargetMode="External"/><Relationship Id="rId6" Type="http://schemas.openxmlformats.org/officeDocument/2006/relationships/hyperlink" Target="https://youtu.be/bBzt9faOX04" TargetMode="External"/><Relationship Id="rId5" Type="http://schemas.openxmlformats.org/officeDocument/2006/relationships/image" Target="../media/image7.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205" y="0"/>
            <a:ext cx="4078224" cy="6858000"/>
          </a:xfrm>
          <a:prstGeom prst="rect">
            <a:avLst/>
          </a:prstGeom>
          <a:blipFill dpi="0" rotWithShape="1">
            <a:blip r:embed="rId2">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2989" y="2875002"/>
            <a:ext cx="8850702" cy="1107996"/>
          </a:xfrm>
          <a:prstGeom prst="rect">
            <a:avLst/>
          </a:prstGeom>
          <a:noFill/>
        </p:spPr>
        <p:txBody>
          <a:bodyPr wrap="square" rtlCol="0">
            <a:spAutoFit/>
          </a:bodyPr>
          <a:lstStyle/>
          <a:p>
            <a:r>
              <a:rPr lang="en-US" sz="6600" dirty="0" smtClean="0">
                <a:latin typeface="+mj-lt"/>
              </a:rPr>
              <a:t>Water 101</a:t>
            </a:r>
            <a:endParaRPr lang="en-US" sz="66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913" y="326558"/>
            <a:ext cx="3806080" cy="1585695"/>
          </a:xfrm>
          <a:prstGeom prst="rect">
            <a:avLst/>
          </a:prstGeom>
        </p:spPr>
      </p:pic>
    </p:spTree>
    <p:extLst>
      <p:ext uri="{BB962C8B-B14F-4D97-AF65-F5344CB8AC3E}">
        <p14:creationId xmlns:p14="http://schemas.microsoft.com/office/powerpoint/2010/main" val="210589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650" b="23266"/>
          <a:stretch/>
        </p:blipFill>
        <p:spPr>
          <a:xfrm>
            <a:off x="597159" y="4710517"/>
            <a:ext cx="11602801" cy="2147485"/>
          </a:xfrm>
          <a:prstGeom prst="rect">
            <a:avLst/>
          </a:prstGeom>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117785"/>
            <a:ext cx="1035699" cy="1740215"/>
          </a:xfrm>
          <a:prstGeom prst="rect">
            <a:avLst/>
          </a:prstGeom>
        </p:spPr>
      </p:pic>
      <p:sp>
        <p:nvSpPr>
          <p:cNvPr id="2" name="Title 1"/>
          <p:cNvSpPr>
            <a:spLocks noGrp="1"/>
          </p:cNvSpPr>
          <p:nvPr>
            <p:ph type="title"/>
          </p:nvPr>
        </p:nvSpPr>
        <p:spPr>
          <a:xfrm>
            <a:off x="453840" y="365125"/>
            <a:ext cx="10899960" cy="1325563"/>
          </a:xfrm>
        </p:spPr>
        <p:txBody>
          <a:bodyPr>
            <a:normAutofit/>
          </a:bodyPr>
          <a:lstStyle/>
          <a:p>
            <a:r>
              <a:rPr lang="en-US" sz="4000" dirty="0" smtClean="0"/>
              <a:t>The Water Cycle: How does water renew itself?</a:t>
            </a:r>
            <a:endParaRPr lang="en-US" sz="4000" dirty="0"/>
          </a:p>
        </p:txBody>
      </p:sp>
      <p:sp>
        <p:nvSpPr>
          <p:cNvPr id="3" name="Content Placeholder 2"/>
          <p:cNvSpPr>
            <a:spLocks noGrp="1"/>
          </p:cNvSpPr>
          <p:nvPr>
            <p:ph idx="1"/>
          </p:nvPr>
        </p:nvSpPr>
        <p:spPr>
          <a:xfrm>
            <a:off x="5032248" y="1690690"/>
            <a:ext cx="6321552" cy="3427095"/>
          </a:xfrm>
        </p:spPr>
        <p:txBody>
          <a:bodyPr>
            <a:normAutofit/>
          </a:bodyPr>
          <a:lstStyle/>
          <a:p>
            <a:pPr marL="0" indent="0">
              <a:lnSpc>
                <a:spcPct val="100000"/>
              </a:lnSpc>
              <a:buNone/>
            </a:pPr>
            <a:r>
              <a:rPr lang="en-US" sz="2600" dirty="0"/>
              <a:t>W</a:t>
            </a:r>
            <a:r>
              <a:rPr lang="en-US" sz="2600" dirty="0" smtClean="0"/>
              <a:t>ater molecules transition between their solid, liquid, and gas phases as they pass through the hydrologic (water) cycle. </a:t>
            </a:r>
          </a:p>
          <a:p>
            <a:pPr marL="0" indent="0">
              <a:lnSpc>
                <a:spcPct val="100000"/>
              </a:lnSpc>
              <a:buNone/>
            </a:pPr>
            <a:endParaRPr lang="en-US" sz="2000" dirty="0" smtClean="0"/>
          </a:p>
          <a:p>
            <a:pPr marL="0" indent="0">
              <a:lnSpc>
                <a:spcPct val="100000"/>
              </a:lnSpc>
              <a:buNone/>
            </a:pPr>
            <a:r>
              <a:rPr lang="en-US" sz="2200" b="1" i="1" dirty="0" smtClean="0"/>
              <a:t>Did you know? </a:t>
            </a:r>
            <a:r>
              <a:rPr lang="en-US" sz="2200" dirty="0" smtClean="0"/>
              <a:t>It’s all the same water! The water that you drink today </a:t>
            </a:r>
            <a:r>
              <a:rPr lang="en-US" sz="2200" dirty="0"/>
              <a:t>previously could </a:t>
            </a:r>
            <a:r>
              <a:rPr lang="en-US" sz="2200" dirty="0" smtClean="0"/>
              <a:t>have been inside of a glacier, in the atmosphere, or emitted from a volcano early in Earth’s history.</a:t>
            </a:r>
            <a:endParaRPr lang="en-US" sz="2200" dirty="0"/>
          </a:p>
        </p:txBody>
      </p:sp>
      <p:pic>
        <p:nvPicPr>
          <p:cNvPr id="1026" name="Picture 2" descr="Water_cy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40" y="1775450"/>
            <a:ext cx="4409257" cy="301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7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4767" y="5267128"/>
            <a:ext cx="802434" cy="1348276"/>
          </a:xfrm>
          <a:prstGeom prst="rect">
            <a:avLst/>
          </a:prstGeom>
        </p:spPr>
      </p:pic>
      <p:sp>
        <p:nvSpPr>
          <p:cNvPr id="3" name="Title 2"/>
          <p:cNvSpPr>
            <a:spLocks noGrp="1"/>
          </p:cNvSpPr>
          <p:nvPr>
            <p:ph type="title"/>
          </p:nvPr>
        </p:nvSpPr>
        <p:spPr/>
        <p:txBody>
          <a:bodyPr/>
          <a:lstStyle/>
          <a:p>
            <a:r>
              <a:rPr lang="en-US" dirty="0" smtClean="0"/>
              <a:t>What impact do humans have on the water cycle?</a:t>
            </a:r>
            <a:endParaRPr lang="en-US" dirty="0"/>
          </a:p>
        </p:txBody>
      </p:sp>
      <p:sp>
        <p:nvSpPr>
          <p:cNvPr id="4" name="Content Placeholder 3"/>
          <p:cNvSpPr>
            <a:spLocks noGrp="1"/>
          </p:cNvSpPr>
          <p:nvPr>
            <p:ph idx="1"/>
          </p:nvPr>
        </p:nvSpPr>
        <p:spPr>
          <a:xfrm>
            <a:off x="838200" y="1840452"/>
            <a:ext cx="6557964" cy="4351338"/>
          </a:xfrm>
        </p:spPr>
        <p:txBody>
          <a:bodyPr>
            <a:normAutofit/>
          </a:bodyPr>
          <a:lstStyle/>
          <a:p>
            <a:pPr>
              <a:buSzPct val="90000"/>
            </a:pPr>
            <a:r>
              <a:rPr lang="en-US" sz="2400" dirty="0" smtClean="0"/>
              <a:t>Alteration of the atmosphere</a:t>
            </a:r>
          </a:p>
          <a:p>
            <a:pPr>
              <a:buSzPct val="90000"/>
            </a:pPr>
            <a:r>
              <a:rPr lang="en-US" sz="2400" dirty="0" smtClean="0"/>
              <a:t>Construction of dams and reservoirs</a:t>
            </a:r>
          </a:p>
          <a:p>
            <a:pPr>
              <a:buSzPct val="90000"/>
            </a:pPr>
            <a:r>
              <a:rPr lang="en-US" sz="2400" dirty="0" smtClean="0"/>
              <a:t>Deforestation and afforestation</a:t>
            </a:r>
          </a:p>
          <a:p>
            <a:pPr>
              <a:buSzPct val="90000"/>
            </a:pPr>
            <a:r>
              <a:rPr lang="en-US" sz="2400" dirty="0" smtClean="0"/>
              <a:t>Pumping water from rivers, lakes, and groundwater</a:t>
            </a:r>
          </a:p>
          <a:p>
            <a:pPr>
              <a:buSzPct val="90000"/>
            </a:pPr>
            <a:r>
              <a:rPr lang="en-US" sz="2400" dirty="0" smtClean="0"/>
              <a:t>Agriculture</a:t>
            </a:r>
          </a:p>
          <a:p>
            <a:pPr>
              <a:buSzPct val="90000"/>
            </a:pPr>
            <a:r>
              <a:rPr lang="en-US" sz="2400" dirty="0" smtClean="0"/>
              <a:t>Irrigation</a:t>
            </a:r>
          </a:p>
          <a:p>
            <a:pPr>
              <a:buSzPct val="90000"/>
            </a:pPr>
            <a:r>
              <a:rPr lang="en-US" sz="2400" dirty="0" smtClean="0"/>
              <a:t>Industry</a:t>
            </a:r>
          </a:p>
          <a:p>
            <a:pPr>
              <a:buSzPct val="90000"/>
            </a:pPr>
            <a:r>
              <a:rPr lang="en-US" sz="2400" dirty="0" smtClean="0"/>
              <a:t>Urbanization</a:t>
            </a:r>
          </a:p>
        </p:txBody>
      </p:sp>
      <p:pic>
        <p:nvPicPr>
          <p:cNvPr id="1026" name="Picture 2" descr="A two-part cutaway landscape diagram compares the water cycle before and after human development. Before, almost all rainfall is taken up by plants, evaporates or infiltrates through the ground. After conventional development (fewer plants and trees, more hard surfaces), surface runoff increases significantly while evaporation and infiltration into the ground decr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164" y="1625345"/>
            <a:ext cx="3171825" cy="478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71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4767" y="5267128"/>
            <a:ext cx="802434" cy="1348276"/>
          </a:xfrm>
          <a:prstGeom prst="rect">
            <a:avLst/>
          </a:prstGeom>
        </p:spPr>
      </p:pic>
      <p:sp>
        <p:nvSpPr>
          <p:cNvPr id="3" name="Title 2"/>
          <p:cNvSpPr>
            <a:spLocks noGrp="1"/>
          </p:cNvSpPr>
          <p:nvPr>
            <p:ph type="title"/>
          </p:nvPr>
        </p:nvSpPr>
        <p:spPr/>
        <p:txBody>
          <a:bodyPr>
            <a:normAutofit/>
          </a:bodyPr>
          <a:lstStyle/>
          <a:p>
            <a:r>
              <a:rPr lang="en-US" sz="4000" dirty="0" smtClean="0"/>
              <a:t>What shapes the flow of water around Earth? Geoscience processes!</a:t>
            </a:r>
            <a:endParaRPr lang="en-US" sz="4000" dirty="0"/>
          </a:p>
        </p:txBody>
      </p:sp>
      <p:sp>
        <p:nvSpPr>
          <p:cNvPr id="4" name="Content Placeholder 3"/>
          <p:cNvSpPr>
            <a:spLocks noGrp="1"/>
          </p:cNvSpPr>
          <p:nvPr>
            <p:ph idx="1"/>
          </p:nvPr>
        </p:nvSpPr>
        <p:spPr>
          <a:xfrm>
            <a:off x="838200" y="1854512"/>
            <a:ext cx="10515600" cy="4390840"/>
          </a:xfrm>
        </p:spPr>
        <p:txBody>
          <a:bodyPr>
            <a:normAutofit/>
          </a:bodyPr>
          <a:lstStyle/>
          <a:p>
            <a:pPr marL="0" indent="0">
              <a:lnSpc>
                <a:spcPct val="100000"/>
              </a:lnSpc>
              <a:buNone/>
            </a:pPr>
            <a:r>
              <a:rPr lang="en-US" dirty="0" smtClean="0"/>
              <a:t>Geoscience is </a:t>
            </a:r>
            <a:r>
              <a:rPr lang="en-US" dirty="0"/>
              <a:t>the study </a:t>
            </a:r>
            <a:r>
              <a:rPr lang="en-US" dirty="0" smtClean="0"/>
              <a:t>the </a:t>
            </a:r>
            <a:r>
              <a:rPr lang="en-US" dirty="0"/>
              <a:t>processes that form and shape Earth's surface, the natural resources we use, and how water and ecosystems are interconnected</a:t>
            </a:r>
            <a:r>
              <a:rPr lang="en-US" dirty="0" smtClean="0"/>
              <a:t>.</a:t>
            </a:r>
          </a:p>
          <a:p>
            <a:pPr marL="0" indent="0">
              <a:lnSpc>
                <a:spcPct val="100000"/>
              </a:lnSpc>
              <a:buNone/>
            </a:pPr>
            <a:endParaRPr lang="en-US" dirty="0" smtClean="0"/>
          </a:p>
          <a:p>
            <a:pPr marL="0" indent="0">
              <a:lnSpc>
                <a:spcPct val="100000"/>
              </a:lnSpc>
              <a:buNone/>
            </a:pPr>
            <a:r>
              <a:rPr lang="en-US" u="sng" dirty="0" smtClean="0"/>
              <a:t>Geoscience processes include:</a:t>
            </a:r>
          </a:p>
          <a:p>
            <a:pPr>
              <a:lnSpc>
                <a:spcPct val="100000"/>
              </a:lnSpc>
            </a:pPr>
            <a:r>
              <a:rPr lang="en-US" dirty="0" smtClean="0"/>
              <a:t>Weathering	</a:t>
            </a:r>
          </a:p>
          <a:p>
            <a:pPr>
              <a:lnSpc>
                <a:spcPct val="100000"/>
              </a:lnSpc>
            </a:pPr>
            <a:r>
              <a:rPr lang="en-US" dirty="0" smtClean="0"/>
              <a:t>Deposition	</a:t>
            </a:r>
          </a:p>
          <a:p>
            <a:pPr>
              <a:lnSpc>
                <a:spcPct val="100000"/>
              </a:lnSpc>
            </a:pPr>
            <a:r>
              <a:rPr lang="en-US" dirty="0" smtClean="0"/>
              <a:t>Erosion			</a:t>
            </a:r>
          </a:p>
        </p:txBody>
      </p:sp>
      <p:sp>
        <p:nvSpPr>
          <p:cNvPr id="5" name="TextBox 4"/>
          <p:cNvSpPr txBox="1"/>
          <p:nvPr/>
        </p:nvSpPr>
        <p:spPr>
          <a:xfrm>
            <a:off x="4103501" y="4511023"/>
            <a:ext cx="3560324" cy="1512209"/>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US" sz="2800" dirty="0" smtClean="0"/>
              <a:t>Plate tectonics</a:t>
            </a:r>
          </a:p>
          <a:p>
            <a:pPr marL="285750" indent="-285750">
              <a:lnSpc>
                <a:spcPct val="90000"/>
              </a:lnSpc>
              <a:spcBef>
                <a:spcPts val="1000"/>
              </a:spcBef>
              <a:buFont typeface="Arial" panose="020B0604020202020204" pitchFamily="34" charset="0"/>
              <a:buChar char="•"/>
            </a:pPr>
            <a:r>
              <a:rPr lang="en-US" sz="2800" dirty="0" smtClean="0"/>
              <a:t>Earthquakes</a:t>
            </a:r>
          </a:p>
          <a:p>
            <a:pPr marL="285750" indent="-285750">
              <a:lnSpc>
                <a:spcPct val="90000"/>
              </a:lnSpc>
              <a:spcBef>
                <a:spcPts val="1000"/>
              </a:spcBef>
              <a:buFont typeface="Arial" panose="020B0604020202020204" pitchFamily="34" charset="0"/>
              <a:buChar char="•"/>
            </a:pPr>
            <a:r>
              <a:rPr lang="en-US" sz="2800" dirty="0" smtClean="0"/>
              <a:t>Volcanoes</a:t>
            </a:r>
            <a:endParaRPr lang="en-US" sz="2800" dirty="0"/>
          </a:p>
        </p:txBody>
      </p:sp>
    </p:spTree>
    <p:extLst>
      <p:ext uri="{BB962C8B-B14F-4D97-AF65-F5344CB8AC3E}">
        <p14:creationId xmlns:p14="http://schemas.microsoft.com/office/powerpoint/2010/main" val="2602853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4767" y="5267128"/>
            <a:ext cx="802434" cy="1348276"/>
          </a:xfrm>
          <a:prstGeom prst="rect">
            <a:avLst/>
          </a:prstGeom>
        </p:spPr>
      </p:pic>
      <p:sp>
        <p:nvSpPr>
          <p:cNvPr id="3" name="Title 2"/>
          <p:cNvSpPr>
            <a:spLocks noGrp="1"/>
          </p:cNvSpPr>
          <p:nvPr>
            <p:ph type="title"/>
          </p:nvPr>
        </p:nvSpPr>
        <p:spPr/>
        <p:txBody>
          <a:bodyPr>
            <a:normAutofit/>
          </a:bodyPr>
          <a:lstStyle/>
          <a:p>
            <a:r>
              <a:rPr lang="en-US" sz="4000" dirty="0" smtClean="0"/>
              <a:t>What shapes the flow of water around Earth? Geoscience processes!</a:t>
            </a:r>
            <a:endParaRPr lang="en-US" sz="4000" dirty="0"/>
          </a:p>
        </p:txBody>
      </p:sp>
      <p:pic>
        <p:nvPicPr>
          <p:cNvPr id="5" name="bBzt9faOX04"/>
          <p:cNvPicPr>
            <a:picLocks noGrp="1" noRot="1" noChangeAspect="1"/>
          </p:cNvPicPr>
          <p:nvPr>
            <p:ph idx="1"/>
            <a:videoFile r:link="rId1"/>
          </p:nvPr>
        </p:nvPicPr>
        <p:blipFill>
          <a:blip r:embed="rId5"/>
          <a:stretch>
            <a:fillRect/>
          </a:stretch>
        </p:blipFill>
        <p:spPr>
          <a:xfrm>
            <a:off x="2447544" y="1954594"/>
            <a:ext cx="7309104" cy="4111371"/>
          </a:xfrm>
          <a:prstGeom prst="rect">
            <a:avLst/>
          </a:prstGeom>
        </p:spPr>
      </p:pic>
      <p:sp>
        <p:nvSpPr>
          <p:cNvPr id="4" name="TextBox 3"/>
          <p:cNvSpPr txBox="1"/>
          <p:nvPr/>
        </p:nvSpPr>
        <p:spPr>
          <a:xfrm>
            <a:off x="5971032" y="6065965"/>
            <a:ext cx="3941064" cy="276999"/>
          </a:xfrm>
          <a:prstGeom prst="rect">
            <a:avLst/>
          </a:prstGeom>
          <a:noFill/>
        </p:spPr>
        <p:txBody>
          <a:bodyPr wrap="square" rtlCol="0">
            <a:spAutoFit/>
          </a:bodyPr>
          <a:lstStyle/>
          <a:p>
            <a:r>
              <a:rPr lang="en-US" sz="1200" dirty="0" smtClean="0">
                <a:latin typeface="+mj-lt"/>
              </a:rPr>
              <a:t>Video by NASA: </a:t>
            </a:r>
            <a:r>
              <a:rPr lang="en-US" sz="1200" u="sng" dirty="0">
                <a:latin typeface="+mj-lt"/>
                <a:hlinkClick r:id="rId6"/>
              </a:rPr>
              <a:t>https://youtu.be/bBzt9faOX04</a:t>
            </a:r>
            <a:endParaRPr lang="en-US" sz="1200" dirty="0">
              <a:latin typeface="+mj-lt"/>
            </a:endParaRPr>
          </a:p>
        </p:txBody>
      </p:sp>
    </p:spTree>
    <p:extLst>
      <p:ext uri="{BB962C8B-B14F-4D97-AF65-F5344CB8AC3E}">
        <p14:creationId xmlns:p14="http://schemas.microsoft.com/office/powerpoint/2010/main" val="102382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650" b="23266"/>
          <a:stretch/>
        </p:blipFill>
        <p:spPr>
          <a:xfrm>
            <a:off x="597159" y="4710517"/>
            <a:ext cx="11602801" cy="2147485"/>
          </a:xfrm>
          <a:prstGeom prst="rect">
            <a:avLst/>
          </a:prstGeom>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117785"/>
            <a:ext cx="1035699" cy="1740215"/>
          </a:xfrm>
          <a:prstGeom prst="rect">
            <a:avLst/>
          </a:prstGeom>
        </p:spPr>
      </p:pic>
      <p:sp>
        <p:nvSpPr>
          <p:cNvPr id="2" name="Title 1"/>
          <p:cNvSpPr>
            <a:spLocks noGrp="1"/>
          </p:cNvSpPr>
          <p:nvPr>
            <p:ph type="title"/>
          </p:nvPr>
        </p:nvSpPr>
        <p:spPr/>
        <p:txBody>
          <a:bodyPr/>
          <a:lstStyle/>
          <a:p>
            <a:r>
              <a:rPr lang="en-US" dirty="0" smtClean="0"/>
              <a:t>Water on Earth</a:t>
            </a:r>
            <a:endParaRPr lang="en-US" dirty="0"/>
          </a:p>
        </p:txBody>
      </p:sp>
      <p:sp>
        <p:nvSpPr>
          <p:cNvPr id="3" name="Content Placeholder 2"/>
          <p:cNvSpPr>
            <a:spLocks noGrp="1"/>
          </p:cNvSpPr>
          <p:nvPr>
            <p:ph idx="1"/>
          </p:nvPr>
        </p:nvSpPr>
        <p:spPr>
          <a:xfrm>
            <a:off x="6331008" y="1933071"/>
            <a:ext cx="5334000" cy="2884889"/>
          </a:xfrm>
        </p:spPr>
        <p:txBody>
          <a:bodyPr>
            <a:normAutofit/>
          </a:bodyPr>
          <a:lstStyle/>
          <a:p>
            <a:pPr marL="0" indent="0">
              <a:lnSpc>
                <a:spcPct val="100000"/>
              </a:lnSpc>
              <a:buNone/>
            </a:pPr>
            <a:r>
              <a:rPr lang="en-US" sz="2600" dirty="0"/>
              <a:t>97% of the Earth’s water is in the oceans, which means that only 3% of the Earth’s water is fresh water. Fresh water is what we use for all of our </a:t>
            </a:r>
            <a:r>
              <a:rPr lang="en-US" sz="2600" dirty="0" smtClean="0"/>
              <a:t>daily </a:t>
            </a:r>
            <a:r>
              <a:rPr lang="en-US" sz="2600" dirty="0"/>
              <a:t>needs.</a:t>
            </a:r>
          </a:p>
        </p:txBody>
      </p:sp>
      <p:pic>
        <p:nvPicPr>
          <p:cNvPr id="6" name="Picture 2" descr="Barcharts of the distribution of water on 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48" y="1634274"/>
            <a:ext cx="5428800" cy="348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1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1487"/>
          </a:xfrm>
          <a:prstGeom prst="rect">
            <a:avLst/>
          </a:prstGeom>
          <a:solidFill>
            <a:srgbClr val="5A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257800"/>
            <a:ext cx="12353026" cy="1600200"/>
          </a:xfrm>
          <a:prstGeom prst="rect">
            <a:avLst/>
          </a:prstGeom>
          <a:solidFill>
            <a:srgbClr val="0A2C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smtClean="0">
                <a:latin typeface="Bahnschrift SemiBold" panose="020B0502040204020203" pitchFamily="34" charset="0"/>
              </a:rPr>
              <a:t>Vermont Rural Water Association</a:t>
            </a:r>
          </a:p>
          <a:p>
            <a:pPr algn="ctr"/>
            <a:r>
              <a:rPr lang="en-US" sz="2800" spc="300" dirty="0" smtClean="0">
                <a:latin typeface="Bahnschrift Light" panose="020B0502040204020203" pitchFamily="34" charset="0"/>
              </a:rPr>
              <a:t>Clean Water for Vermont Communities.</a:t>
            </a:r>
            <a:endParaRPr lang="en-US" sz="2800" spc="300" dirty="0">
              <a:latin typeface="Bahnschrift Light" panose="020B0502040204020203" pitchFamily="34" charset="0"/>
            </a:endParaRPr>
          </a:p>
        </p:txBody>
      </p:sp>
      <p:sp>
        <p:nvSpPr>
          <p:cNvPr id="4" name="TextBox 3"/>
          <p:cNvSpPr txBox="1"/>
          <p:nvPr/>
        </p:nvSpPr>
        <p:spPr>
          <a:xfrm>
            <a:off x="1129728" y="1503446"/>
            <a:ext cx="10093570" cy="1077218"/>
          </a:xfrm>
          <a:prstGeom prst="rect">
            <a:avLst/>
          </a:prstGeom>
          <a:noFill/>
        </p:spPr>
        <p:txBody>
          <a:bodyPr wrap="square" rtlCol="0">
            <a:spAutoFit/>
          </a:bodyPr>
          <a:lstStyle/>
          <a:p>
            <a:pPr algn="ctr"/>
            <a:r>
              <a:rPr lang="en-US" sz="3200" dirty="0" smtClean="0">
                <a:latin typeface="+mj-lt"/>
              </a:rPr>
              <a:t>Check out the activity and video guide for opportunities to deepen your learning!</a:t>
            </a:r>
            <a:endParaRPr lang="en-US" sz="3200" dirty="0">
              <a:latin typeface="+mj-lt"/>
            </a:endParaRPr>
          </a:p>
        </p:txBody>
      </p:sp>
      <p:sp>
        <p:nvSpPr>
          <p:cNvPr id="5" name="TextBox 4"/>
          <p:cNvSpPr txBox="1"/>
          <p:nvPr/>
        </p:nvSpPr>
        <p:spPr>
          <a:xfrm>
            <a:off x="1411082" y="3164879"/>
            <a:ext cx="9530862" cy="1200329"/>
          </a:xfrm>
          <a:prstGeom prst="rect">
            <a:avLst/>
          </a:prstGeom>
          <a:noFill/>
        </p:spPr>
        <p:txBody>
          <a:bodyPr wrap="square" rtlCol="0">
            <a:spAutoFit/>
          </a:bodyPr>
          <a:lstStyle/>
          <a:p>
            <a:pPr algn="ctr"/>
            <a:r>
              <a:rPr lang="en-US" i="1" dirty="0"/>
              <a:t>These educational materials were created through a partnership between Vermont Works for Women and </a:t>
            </a:r>
            <a:r>
              <a:rPr lang="en-US" i="1" dirty="0" smtClean="0"/>
              <a:t>the </a:t>
            </a:r>
            <a:r>
              <a:rPr lang="en-US" i="1" dirty="0"/>
              <a:t>Vermont Rural Water Association to support water education for </a:t>
            </a:r>
            <a:r>
              <a:rPr lang="en-US" i="1" dirty="0" smtClean="0"/>
              <a:t>Vermont’s students. </a:t>
            </a:r>
            <a:endParaRPr lang="en-US" dirty="0"/>
          </a:p>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12" y="4163590"/>
            <a:ext cx="2109166" cy="8787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6513" y="4163590"/>
            <a:ext cx="3655002" cy="878724"/>
          </a:xfrm>
          <a:prstGeom prst="rect">
            <a:avLst/>
          </a:prstGeom>
        </p:spPr>
      </p:pic>
    </p:spTree>
    <p:extLst>
      <p:ext uri="{BB962C8B-B14F-4D97-AF65-F5344CB8AC3E}">
        <p14:creationId xmlns:p14="http://schemas.microsoft.com/office/powerpoint/2010/main" val="177369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314</Words>
  <Application>Microsoft Office PowerPoint</Application>
  <PresentationFormat>Widescreen</PresentationFormat>
  <Paragraphs>40</Paragraphs>
  <Slides>7</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Bahnschrift Light</vt:lpstr>
      <vt:lpstr>Bahnschrift SemiBold</vt:lpstr>
      <vt:lpstr>Calibri</vt:lpstr>
      <vt:lpstr>Office Theme</vt:lpstr>
      <vt:lpstr>PowerPoint Presentation</vt:lpstr>
      <vt:lpstr>The Water Cycle: How does water renew itself?</vt:lpstr>
      <vt:lpstr>What impact do humans have on the water cycle?</vt:lpstr>
      <vt:lpstr>What shapes the flow of water around Earth? Geoscience processes!</vt:lpstr>
      <vt:lpstr>What shapes the flow of water around Earth? Geoscience processes!</vt:lpstr>
      <vt:lpstr>Water on Earth</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Boyk</dc:creator>
  <cp:lastModifiedBy>Katherine Boyk</cp:lastModifiedBy>
  <cp:revision>48</cp:revision>
  <dcterms:created xsi:type="dcterms:W3CDTF">2020-07-20T15:00:43Z</dcterms:created>
  <dcterms:modified xsi:type="dcterms:W3CDTF">2023-04-14T15:53:08Z</dcterms:modified>
</cp:coreProperties>
</file>